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78"/>
  </p:notesMasterIdLst>
  <p:handoutMasterIdLst>
    <p:handoutMasterId r:id="rId79"/>
  </p:handoutMasterIdLst>
  <p:sldIdLst>
    <p:sldId id="272" r:id="rId3"/>
    <p:sldId id="268" r:id="rId4"/>
    <p:sldId id="273" r:id="rId5"/>
    <p:sldId id="274" r:id="rId6"/>
    <p:sldId id="275" r:id="rId7"/>
    <p:sldId id="302" r:id="rId8"/>
    <p:sldId id="471" r:id="rId9"/>
    <p:sldId id="305" r:id="rId10"/>
    <p:sldId id="321" r:id="rId11"/>
    <p:sldId id="323" r:id="rId12"/>
    <p:sldId id="515" r:id="rId13"/>
    <p:sldId id="516" r:id="rId14"/>
    <p:sldId id="517" r:id="rId15"/>
    <p:sldId id="518" r:id="rId16"/>
    <p:sldId id="519" r:id="rId17"/>
    <p:sldId id="324" r:id="rId18"/>
    <p:sldId id="325" r:id="rId19"/>
    <p:sldId id="520" r:id="rId20"/>
    <p:sldId id="326" r:id="rId21"/>
    <p:sldId id="521" r:id="rId22"/>
    <p:sldId id="522" r:id="rId23"/>
    <p:sldId id="456" r:id="rId24"/>
    <p:sldId id="304" r:id="rId25"/>
    <p:sldId id="451" r:id="rId26"/>
    <p:sldId id="452" r:id="rId27"/>
    <p:sldId id="510" r:id="rId28"/>
    <p:sldId id="511" r:id="rId29"/>
    <p:sldId id="523" r:id="rId30"/>
    <p:sldId id="524" r:id="rId31"/>
    <p:sldId id="525" r:id="rId32"/>
    <p:sldId id="513" r:id="rId33"/>
    <p:sldId id="512" r:id="rId34"/>
    <p:sldId id="514" r:id="rId35"/>
    <p:sldId id="484" r:id="rId36"/>
    <p:sldId id="475" r:id="rId37"/>
    <p:sldId id="476" r:id="rId38"/>
    <p:sldId id="477" r:id="rId39"/>
    <p:sldId id="478" r:id="rId40"/>
    <p:sldId id="479" r:id="rId41"/>
    <p:sldId id="526" r:id="rId42"/>
    <p:sldId id="527" r:id="rId43"/>
    <p:sldId id="509" r:id="rId44"/>
    <p:sldId id="483" r:id="rId45"/>
    <p:sldId id="487" r:id="rId46"/>
    <p:sldId id="453" r:id="rId47"/>
    <p:sldId id="470" r:id="rId48"/>
    <p:sldId id="468" r:id="rId49"/>
    <p:sldId id="454" r:id="rId50"/>
    <p:sldId id="455" r:id="rId51"/>
    <p:sldId id="506" r:id="rId52"/>
    <p:sldId id="364" r:id="rId53"/>
    <p:sldId id="494" r:id="rId54"/>
    <p:sldId id="493" r:id="rId55"/>
    <p:sldId id="495" r:id="rId56"/>
    <p:sldId id="367" r:id="rId57"/>
    <p:sldId id="508" r:id="rId58"/>
    <p:sldId id="370" r:id="rId59"/>
    <p:sldId id="499" r:id="rId60"/>
    <p:sldId id="376" r:id="rId61"/>
    <p:sldId id="500" r:id="rId62"/>
    <p:sldId id="380" r:id="rId63"/>
    <p:sldId id="398" r:id="rId64"/>
    <p:sldId id="505" r:id="rId65"/>
    <p:sldId id="462" r:id="rId66"/>
    <p:sldId id="400" r:id="rId67"/>
    <p:sldId id="401" r:id="rId68"/>
    <p:sldId id="402" r:id="rId69"/>
    <p:sldId id="403" r:id="rId70"/>
    <p:sldId id="404" r:id="rId71"/>
    <p:sldId id="405" r:id="rId72"/>
    <p:sldId id="406" r:id="rId73"/>
    <p:sldId id="407" r:id="rId74"/>
    <p:sldId id="422" r:id="rId75"/>
    <p:sldId id="423" r:id="rId76"/>
    <p:sldId id="424" r:id="rId77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CEF"/>
    <a:srgbClr val="E3ECEE"/>
    <a:srgbClr val="DD6501"/>
    <a:srgbClr val="B9B9B9"/>
    <a:srgbClr val="FFCC66"/>
    <a:srgbClr val="E0AC00"/>
    <a:srgbClr val="68676C"/>
    <a:srgbClr val="8D9DD8"/>
    <a:srgbClr val="953D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4660"/>
  </p:normalViewPr>
  <p:slideViewPr>
    <p:cSldViewPr showGuides="1">
      <p:cViewPr varScale="1">
        <p:scale>
          <a:sx n="82" d="100"/>
          <a:sy n="82" d="100"/>
        </p:scale>
        <p:origin x="1507" y="72"/>
      </p:cViewPr>
      <p:guideLst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17" d="100"/>
          <a:sy n="117" d="100"/>
        </p:scale>
        <p:origin x="1206" y="90"/>
      </p:cViewPr>
      <p:guideLst/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pPr/>
              <a:t>2025-10-20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pPr/>
              <a:t>10/20/2025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81903" y="2680109"/>
            <a:ext cx="3859670" cy="8064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671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10/20/2025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45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10/20/2025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10/20/2025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67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10/20/2025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8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10/20/2025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32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10/20/2025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48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10/20/2025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39871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10/20/2025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73710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10/20/2025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666413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10/20/2025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82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10/20/2025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683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813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1452766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2EC-FE51-234C-8874-87F532D5C722}" type="datetime1">
              <a:rPr lang="en-US" smtClean="0"/>
              <a:pPr/>
              <a:t>10/20/2025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01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BB0B-C07A-EF4C-ADBF-B404E3B41965}" type="datetime1">
              <a:rPr lang="en-US" smtClean="0"/>
              <a:pPr/>
              <a:t>10/20/2025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773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531E-1DA2-B34A-93A6-C570B815175C}" type="datetime1">
              <a:rPr lang="en-US" smtClean="0"/>
              <a:pPr/>
              <a:t>10/20/2025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083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4664-5CFD-1A4D-9B41-76CFD729FE90}" type="datetime1">
              <a:rPr lang="en-US" smtClean="0"/>
              <a:pPr/>
              <a:t>10/20/2025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260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5241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452" y="1906719"/>
            <a:ext cx="691284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1262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9738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561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10/20/2025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926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6850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9795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1275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3985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10/20/2025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0316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10/20/2025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112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10/20/2025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0087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10/20/2025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0085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10/20/2025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4353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10/20/2025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8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13" y="440330"/>
            <a:ext cx="8107710" cy="800724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470362"/>
            <a:ext cx="8105496" cy="4849414"/>
          </a:xfrm>
        </p:spPr>
        <p:txBody>
          <a:bodyPr>
            <a:normAutofit/>
          </a:bodyPr>
          <a:lstStyle>
            <a:lvl1pPr marL="225425" indent="-225425">
              <a:buClr>
                <a:srgbClr val="FFCC66"/>
              </a:buClr>
              <a:buFont typeface="Wingdings" panose="05000000000000000000" pitchFamily="2" charset="2"/>
              <a:buChar char="l"/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 marL="573088" indent="-238125">
              <a:buClr>
                <a:srgbClr val="FFCC66"/>
              </a:buClr>
              <a:buFont typeface="Wingdings" panose="05000000000000000000" pitchFamily="2" charset="2"/>
              <a:buChar char="l"/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 marL="860425" indent="-182563">
              <a:buClr>
                <a:srgbClr val="FFCC66"/>
              </a:buClr>
              <a:buFont typeface="Wingdings" panose="05000000000000000000" pitchFamily="2" charset="2"/>
              <a:buChar char="l"/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 marL="1198563" indent="-225425">
              <a:buClr>
                <a:srgbClr val="FFCC66"/>
              </a:buClr>
              <a:buFont typeface="Wingdings" panose="05000000000000000000" pitchFamily="2" charset="2"/>
              <a:buChar char="l"/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 marL="1544638" indent="-228600">
              <a:buClr>
                <a:srgbClr val="FFCC66"/>
              </a:buClr>
              <a:buFont typeface="Wingdings" panose="05000000000000000000" pitchFamily="2" charset="2"/>
              <a:buChar char="l"/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10/20/2025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10/20/2025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081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10/20/2025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353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10/20/2025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929299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10/20/2025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5637099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10/20/2025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25296279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10/20/2025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354435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63540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38040388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10/20/2025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3856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10/20/2025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52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10/20/2025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950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10/20/2025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537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10/20/2025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07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83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C587-CD89-8C40-AE01-36B25C2FD636}" type="datetime1">
              <a:rPr lang="en-US" smtClean="0"/>
              <a:pPr/>
              <a:t>10/20/2025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BB27-D512-944F-BD47-D639527B0043}" type="datetime1">
              <a:rPr lang="en-US" smtClean="0"/>
              <a:pPr/>
              <a:t>10/20/2025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97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10/20/2025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10/20/2025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712" r:id="rId2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Clr>
          <a:srgbClr val="E0AC00"/>
        </a:buClr>
        <a:buFont typeface="Wingdings" panose="05000000000000000000" pitchFamily="2" charset="2"/>
        <a:buChar char="l"/>
        <a:defRPr sz="1800" kern="1200">
          <a:solidFill>
            <a:srgbClr val="504B4B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Clr>
          <a:srgbClr val="E0AC00"/>
        </a:buClr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Clr>
          <a:srgbClr val="E0AC00"/>
        </a:buClr>
        <a:buFont typeface="Wingdings" panose="05000000000000000000" pitchFamily="2" charset="2"/>
        <a:buChar char="l"/>
        <a:defRPr sz="14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>
              <a:lumMod val="50000"/>
            </a:schemeClr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Clr>
          <a:srgbClr val="E0AC00"/>
        </a:buClr>
        <a:buFont typeface="Wingdings" panose="05000000000000000000" pitchFamily="2" charset="2"/>
        <a:buChar char="l"/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Clr>
          <a:srgbClr val="E0AC00"/>
        </a:buClr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Clr>
          <a:srgbClr val="E0AC00"/>
        </a:buClr>
        <a:buFont typeface="Wingdings" panose="05000000000000000000" pitchFamily="2" charset="2"/>
        <a:buChar char="l"/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5.png"/><Relationship Id="rId7" Type="http://schemas.openxmlformats.org/officeDocument/2006/relationships/image" Target="../media/image4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5.png"/><Relationship Id="rId7" Type="http://schemas.openxmlformats.org/officeDocument/2006/relationships/image" Target="../media/image3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5.png"/><Relationship Id="rId7" Type="http://schemas.openxmlformats.org/officeDocument/2006/relationships/image" Target="../media/image3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9.png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34.png"/><Relationship Id="rId7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6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7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8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8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ko-KR" altLang="en-US" sz="2600" dirty="0"/>
              <a:t>시계열 문제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96781" y="548650"/>
            <a:ext cx="8107710" cy="800724"/>
          </a:xfrm>
        </p:spPr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구조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4294967295"/>
          </p:nvPr>
        </p:nvSpPr>
        <p:spPr>
          <a:xfrm>
            <a:off x="498994" y="1459935"/>
            <a:ext cx="8220709" cy="4964629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 RNN 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구조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RNN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에서는 입력층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은닉층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출력층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외에 가중치를 세 개 가짐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RNN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가중치는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baseline="-25000" dirty="0" err="1">
                <a:latin typeface="KoPub돋움체_Pro Light" pitchFamily="18" charset="-127"/>
                <a:ea typeface="KoPub돋움체_Pro Light" pitchFamily="18" charset="-127"/>
              </a:rPr>
              <a:t>xh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baseline="-25000" dirty="0" err="1">
                <a:latin typeface="KoPub돋움체_Pro Light" pitchFamily="18" charset="-127"/>
                <a:ea typeface="KoPub돋움체_Pro Light" pitchFamily="18" charset="-127"/>
              </a:rPr>
              <a:t>hh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W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hy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분류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baseline="-25000" dirty="0" err="1">
                <a:latin typeface="KoPub돋움체_Pro Light" pitchFamily="18" charset="-127"/>
                <a:ea typeface="KoPub돋움체_Pro Light" pitchFamily="18" charset="-127"/>
              </a:rPr>
              <a:t>xh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입력층에서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은닉층으로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전달되는 가중치이고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baseline="-25000" dirty="0" err="1">
                <a:latin typeface="KoPub돋움체_Pro Light" pitchFamily="18" charset="-127"/>
                <a:ea typeface="KoPub돋움체_Pro Light" pitchFamily="18" charset="-127"/>
              </a:rPr>
              <a:t>hh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t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시점의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은닉층에서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t+1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시점의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은닉층으로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전달되는 가중치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W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hy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은닉층에서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출력층으로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전달되는 가중치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ko-KR" altLang="en-US" b="1" u="sng" dirty="0">
                <a:latin typeface="KoPub돋움체_Pro Light" pitchFamily="18" charset="-127"/>
                <a:ea typeface="KoPub돋움체_Pro Light" pitchFamily="18" charset="-127"/>
              </a:rPr>
              <a:t>가중치 </a:t>
            </a:r>
            <a:r>
              <a:rPr lang="en-US" altLang="ko-KR" b="1" u="sng" dirty="0" err="1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b="1" u="sng" baseline="-25000" dirty="0" err="1">
                <a:latin typeface="KoPub돋움체_Pro Light" pitchFamily="18" charset="-127"/>
                <a:ea typeface="KoPub돋움체_Pro Light" pitchFamily="18" charset="-127"/>
              </a:rPr>
              <a:t>xh</a:t>
            </a:r>
            <a:r>
              <a:rPr lang="en-US" altLang="ko-KR" b="1" u="sng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b="1" u="sng" dirty="0" err="1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b="1" u="sng" baseline="-25000" dirty="0" err="1">
                <a:latin typeface="KoPub돋움체_Pro Light" pitchFamily="18" charset="-127"/>
                <a:ea typeface="KoPub돋움체_Pro Light" pitchFamily="18" charset="-127"/>
              </a:rPr>
              <a:t>hh</a:t>
            </a:r>
            <a:r>
              <a:rPr lang="en-US" altLang="ko-KR" b="1" u="sng" dirty="0">
                <a:latin typeface="KoPub돋움체_Pro Light" pitchFamily="18" charset="-127"/>
                <a:ea typeface="KoPub돋움체_Pro Light" pitchFamily="18" charset="-127"/>
              </a:rPr>
              <a:t>, W</a:t>
            </a:r>
            <a:r>
              <a:rPr lang="en-US" altLang="ko-KR" b="1" u="sng" baseline="-25000" dirty="0">
                <a:latin typeface="KoPub돋움체_Pro Light" pitchFamily="18" charset="-127"/>
                <a:ea typeface="KoPub돋움체_Pro Light" pitchFamily="18" charset="-127"/>
              </a:rPr>
              <a:t>hy</a:t>
            </a:r>
            <a:r>
              <a:rPr lang="ko-KR" altLang="en-US" b="1" u="sng" dirty="0">
                <a:latin typeface="KoPub돋움체_Pro Light" pitchFamily="18" charset="-127"/>
                <a:ea typeface="KoPub돋움체_Pro Light" pitchFamily="18" charset="-127"/>
              </a:rPr>
              <a:t>는 모든 시점에 동일하다는 것에 주의할 필요가 있음</a:t>
            </a:r>
            <a:endParaRPr lang="en-US" altLang="ko-KR" b="1" u="sng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가중치를 공유하는데 앞 그림과 같이 모든 가중치가 동일한 것을 확인할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0D285-4D0E-567B-CD45-0D2921AEB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AAB01B-47D3-15BA-30D3-92BDA1ECBF0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6781" y="548650"/>
            <a:ext cx="8107710" cy="800724"/>
          </a:xfrm>
        </p:spPr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구조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A3CBA6E1-0B9F-5F26-AD54-0A8F5AECC257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498994" y="1459935"/>
                <a:ext cx="8220709" cy="4964629"/>
              </a:xfrm>
            </p:spPr>
            <p:txBody>
              <a:bodyPr/>
              <a:lstStyle/>
              <a:p>
                <a:pPr>
                  <a:lnSpc>
                    <a:spcPct val="200000"/>
                  </a:lnSpc>
                  <a:buFont typeface="Wingdings" panose="05000000000000000000" pitchFamily="2" charset="2"/>
                  <a:buChar char="u"/>
                </a:pPr>
                <a:r>
                  <a:rPr lang="en-US" altLang="ko-KR" b="1" dirty="0">
                    <a:latin typeface="KoPub돋움체_Pro Bold" pitchFamily="18" charset="-127"/>
                    <a:ea typeface="KoPub돋움체_Pro Bold" pitchFamily="18" charset="-127"/>
                  </a:rPr>
                  <a:t> RNN </a:t>
                </a:r>
                <a:r>
                  <a:rPr lang="ko-KR" altLang="en-US" b="1" dirty="0">
                    <a:latin typeface="KoPub돋움체_Pro Bold" pitchFamily="18" charset="-127"/>
                    <a:ea typeface="KoPub돋움체_Pro Bold" pitchFamily="18" charset="-127"/>
                  </a:rPr>
                  <a:t>구조</a:t>
                </a:r>
                <a:endParaRPr lang="ko-KR" altLang="en-US" dirty="0">
                  <a:latin typeface="KoPub돋움체_Pro Light" pitchFamily="18" charset="-127"/>
                  <a:ea typeface="KoPub돋움체_Pro Light" pitchFamily="18" charset="-127"/>
                </a:endParaRPr>
              </a:p>
              <a:p>
                <a:pPr lvl="1">
                  <a:lnSpc>
                    <a:spcPct val="200000"/>
                  </a:lnSpc>
                </a:pPr>
                <a:r>
                  <a:rPr lang="en-US" altLang="ko-KR" dirty="0"/>
                  <a:t>RNN</a:t>
                </a:r>
                <a:r>
                  <a:rPr lang="ko-KR" altLang="en-US" dirty="0"/>
                  <a:t>은 시퀀스 데이터를 처리하기 위해 시간 축을 따라 반복적으로 같은 연산을 수행한다</a:t>
                </a:r>
                <a:r>
                  <a:rPr lang="en-US" altLang="ko-KR" dirty="0"/>
                  <a:t>.</a:t>
                </a:r>
              </a:p>
              <a:p>
                <a:pPr lvl="2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각 시점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ko-KR" altLang="en-US" sz="1600" dirty="0"/>
                  <a:t>에서의 계산은 다음과 같다</a:t>
                </a:r>
                <a:r>
                  <a:rPr lang="en-US" altLang="ko-KR" sz="1600" dirty="0"/>
                  <a:t>.</a:t>
                </a:r>
              </a:p>
              <a:p>
                <a:pPr lvl="1">
                  <a:lnSpc>
                    <a:spcPct val="200000"/>
                  </a:lnSpc>
                </a:pPr>
                <a:endParaRPr lang="en-US" altLang="ko-KR" dirty="0">
                  <a:latin typeface="KoPub돋움체_Pro Light" pitchFamily="18" charset="-127"/>
                  <a:ea typeface="KoPub돋움체_Pro Light" pitchFamily="18" charset="-127"/>
                </a:endParaRPr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A3CBA6E1-0B9F-5F26-AD54-0A8F5AECC2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498994" y="1459935"/>
                <a:ext cx="8220709" cy="4964629"/>
              </a:xfrm>
              <a:blipFill>
                <a:blip r:embed="rId2"/>
                <a:stretch>
                  <a:fillRect l="-5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2A5476A9-647B-5A6C-5395-8EA7C155E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55" y="3805589"/>
            <a:ext cx="3241657" cy="9735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0C42BA-4CE0-2950-6CBF-9DF85C27B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20" y="4984389"/>
            <a:ext cx="4315427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288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54E77-8F18-1839-B1DA-D9462CD6A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BF76BE-F02D-B759-8BB2-4D2FC41E9C9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6781" y="548650"/>
            <a:ext cx="8107710" cy="800724"/>
          </a:xfrm>
        </p:spPr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구조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830D474E-1D0F-69C7-DD12-CD60ADE4755C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498994" y="1459935"/>
                <a:ext cx="8220709" cy="4964629"/>
              </a:xfrm>
            </p:spPr>
            <p:txBody>
              <a:bodyPr/>
              <a:lstStyle/>
              <a:p>
                <a:pPr>
                  <a:lnSpc>
                    <a:spcPct val="200000"/>
                  </a:lnSpc>
                  <a:buFont typeface="Wingdings" panose="05000000000000000000" pitchFamily="2" charset="2"/>
                  <a:buChar char="u"/>
                </a:pPr>
                <a:r>
                  <a:rPr lang="en-US" altLang="ko-KR" b="1" dirty="0">
                    <a:latin typeface="KoPub돋움체_Pro Bold" pitchFamily="18" charset="-127"/>
                    <a:ea typeface="KoPub돋움체_Pro Bold" pitchFamily="18" charset="-127"/>
                  </a:rPr>
                  <a:t> RNN </a:t>
                </a:r>
                <a:r>
                  <a:rPr lang="ko-KR" altLang="en-US" b="1" dirty="0">
                    <a:latin typeface="KoPub돋움체_Pro Bold" pitchFamily="18" charset="-127"/>
                    <a:ea typeface="KoPub돋움체_Pro Bold" pitchFamily="18" charset="-127"/>
                  </a:rPr>
                  <a:t>구조</a:t>
                </a:r>
                <a:endParaRPr lang="ko-KR" altLang="en-US" dirty="0">
                  <a:latin typeface="KoPub돋움체_Pro Light" pitchFamily="18" charset="-127"/>
                  <a:ea typeface="KoPub돋움체_Pro Light" pitchFamily="18" charset="-127"/>
                </a:endParaRPr>
              </a:p>
              <a:p>
                <a:pPr lvl="1">
                  <a:lnSpc>
                    <a:spcPct val="200000"/>
                  </a:lnSpc>
                </a:pPr>
                <a:r>
                  <a:rPr lang="ko-KR" altLang="en-US" b="1" dirty="0"/>
                  <a:t>가중치 공유의 의미</a:t>
                </a:r>
                <a:endParaRPr lang="en-US" altLang="ko-KR" b="1" dirty="0"/>
              </a:p>
              <a:p>
                <a:pPr lvl="2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  <a:p>
                <a:pPr lvl="2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  <a:p>
                <a:pPr lvl="2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이 </a:t>
                </a:r>
                <a:r>
                  <a:rPr lang="en-US" altLang="ko-KR" sz="1600" b="1" dirty="0"/>
                  <a:t>3</a:t>
                </a:r>
                <a:r>
                  <a:rPr lang="ko-KR" altLang="en-US" sz="1600" b="1" dirty="0"/>
                  <a:t>개의 가중치는 모든 시점에서 동일하게 사용</a:t>
                </a:r>
                <a:r>
                  <a:rPr lang="ko-KR" altLang="en-US" sz="1600" dirty="0"/>
                  <a:t>된다</a:t>
                </a:r>
                <a:r>
                  <a:rPr lang="en-US" altLang="ko-KR" sz="1600" dirty="0"/>
                  <a:t>.</a:t>
                </a:r>
                <a:br>
                  <a:rPr lang="en-US" altLang="ko-KR" sz="1600" dirty="0"/>
                </a:br>
                <a:r>
                  <a:rPr lang="ko-KR" altLang="en-US" sz="1600" dirty="0"/>
                  <a:t>즉</a:t>
                </a:r>
                <a:r>
                  <a:rPr lang="en-US" altLang="ko-KR" sz="1600" dirty="0"/>
                  <a:t>,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=1,2,3,...</m:t>
                    </m:r>
                  </m:oMath>
                </a14:m>
                <a:r>
                  <a:rPr lang="ko-KR" altLang="en-US" sz="1600" dirty="0"/>
                  <a:t>에 대해</a:t>
                </a:r>
                <a:endParaRPr lang="en-US" altLang="ko-KR" sz="1600" dirty="0"/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830D474E-1D0F-69C7-DD12-CD60ADE475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498994" y="1459935"/>
                <a:ext cx="8220709" cy="4964629"/>
              </a:xfrm>
              <a:blipFill>
                <a:blip r:embed="rId2"/>
                <a:stretch>
                  <a:fillRect l="-5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84655D7D-9ABE-55D7-4A99-5D66A6FCB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159" y="2622502"/>
            <a:ext cx="4269503" cy="10287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0955DD4-1BB3-6884-0694-10F603DC1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144" y="4674064"/>
            <a:ext cx="2872509" cy="163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830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F3601-E57C-5344-D689-FA5B00363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48BF93-D8E8-0940-3913-E9BED6E9B3E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6781" y="208782"/>
            <a:ext cx="8107710" cy="800724"/>
          </a:xfrm>
        </p:spPr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구조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B28A6A4-D38F-E12F-2B7D-E10083C9E6D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8994" y="1056686"/>
            <a:ext cx="8451138" cy="571352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 RNN 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구조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b="1" dirty="0"/>
              <a:t>왜 가중치가 동일해야 하는가</a:t>
            </a:r>
            <a:r>
              <a:rPr lang="en-US" altLang="ko-KR" b="1" dirty="0"/>
              <a:t>?</a:t>
            </a:r>
          </a:p>
          <a:p>
            <a:pPr marL="920750" lvl="2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lang="ko-KR" altLang="ko-KR" sz="1600" b="1" dirty="0">
                <a:solidFill>
                  <a:schemeClr val="tx1"/>
                </a:solidFill>
                <a:latin typeface="Arial" panose="020B0604020202020204" pitchFamily="34" charset="0"/>
              </a:rPr>
              <a:t>파라미터 수 감소 (효율성)</a:t>
            </a:r>
            <a:b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시퀀스 길이가 100이라면 시점마다 다른 가중치를 쓰면</a:t>
            </a:r>
            <a:r>
              <a:rPr lang="en-US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100×W</a:t>
            </a:r>
            <a:r>
              <a:rPr lang="ko-KR" altLang="ko-KR" sz="1600" baseline="-25000" dirty="0">
                <a:solidFill>
                  <a:schemeClr val="tx1"/>
                </a:solidFill>
                <a:latin typeface="Arial" panose="020B0604020202020204" pitchFamily="34" charset="0"/>
              </a:rPr>
              <a:t>xh</a:t>
            </a: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 등 엄청난 파라미터가 필요하게 </a:t>
            </a:r>
            <a:r>
              <a:rPr lang="ko-KR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됨</a:t>
            </a:r>
            <a:r>
              <a:rPr lang="en-US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b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하지만 가중치를 공유하면 하나의 모델만 학습하면 </a:t>
            </a:r>
            <a:r>
              <a:rPr lang="ko-KR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된</a:t>
            </a: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다.</a:t>
            </a:r>
          </a:p>
          <a:p>
            <a:pPr marL="920750" lvl="2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lang="ko-KR" altLang="ko-KR" sz="1600" b="1" dirty="0">
                <a:solidFill>
                  <a:schemeClr val="tx1"/>
                </a:solidFill>
                <a:latin typeface="Arial" panose="020B0604020202020204" pitchFamily="34" charset="0"/>
              </a:rPr>
              <a:t>시간적 패턴 학습 가능 (일관성)</a:t>
            </a:r>
            <a:b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동일한 가중치를 사용함으로써</a:t>
            </a:r>
            <a:b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“같은 규칙이 시간 전체에 반복적으로 </a:t>
            </a:r>
            <a:r>
              <a:rPr lang="ko-KR" altLang="ko-KR" sz="1600" dirty="0" err="1">
                <a:solidFill>
                  <a:schemeClr val="tx1"/>
                </a:solidFill>
                <a:latin typeface="Arial" panose="020B0604020202020204" pitchFamily="34" charset="0"/>
              </a:rPr>
              <a:t>적용된다”는</a:t>
            </a: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 가정을 반영</a:t>
            </a:r>
            <a:r>
              <a:rPr lang="ko-KR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한</a:t>
            </a: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다.</a:t>
            </a:r>
            <a:b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즉, 시간에 따라 변하지 않는 규칙(언어의 문법, 신호의 패턴 등)을 학습할 수 있다.</a:t>
            </a:r>
          </a:p>
          <a:p>
            <a:pPr marL="920750" lvl="2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lang="ko-KR" altLang="ko-KR" sz="1600" b="1" dirty="0">
                <a:solidFill>
                  <a:schemeClr val="tx1"/>
                </a:solidFill>
                <a:latin typeface="Arial" panose="020B0604020202020204" pitchFamily="34" charset="0"/>
              </a:rPr>
              <a:t>Backpropagation </a:t>
            </a:r>
            <a:r>
              <a:rPr lang="ko-KR" altLang="ko-KR" sz="1600" b="1" dirty="0" err="1">
                <a:solidFill>
                  <a:schemeClr val="tx1"/>
                </a:solidFill>
                <a:latin typeface="Arial" panose="020B0604020202020204" pitchFamily="34" charset="0"/>
              </a:rPr>
              <a:t>Through</a:t>
            </a:r>
            <a:r>
              <a:rPr lang="ko-KR" altLang="ko-KR" sz="1600" b="1" dirty="0">
                <a:solidFill>
                  <a:schemeClr val="tx1"/>
                </a:solidFill>
                <a:latin typeface="Arial" panose="020B0604020202020204" pitchFamily="34" charset="0"/>
              </a:rPr>
              <a:t> Time (BPTT)</a:t>
            </a:r>
            <a:b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가중치가 공유되어 있기 때문에,</a:t>
            </a:r>
            <a:b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ko-KR" altLang="ko-KR" sz="1600" dirty="0" err="1">
                <a:solidFill>
                  <a:schemeClr val="tx1"/>
                </a:solidFill>
                <a:latin typeface="Arial" panose="020B0604020202020204" pitchFamily="34" charset="0"/>
              </a:rPr>
              <a:t>시간축을</a:t>
            </a: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 따라 </a:t>
            </a:r>
            <a:r>
              <a:rPr lang="ko-KR" altLang="ko-KR" sz="1600" dirty="0" err="1">
                <a:solidFill>
                  <a:schemeClr val="tx1"/>
                </a:solidFill>
                <a:latin typeface="Arial" panose="020B0604020202020204" pitchFamily="34" charset="0"/>
              </a:rPr>
              <a:t>역전파할</a:t>
            </a: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 때 </a:t>
            </a:r>
            <a:r>
              <a:rPr lang="ko-KR" altLang="ko-KR" sz="1600" b="1" dirty="0">
                <a:solidFill>
                  <a:schemeClr val="tx1"/>
                </a:solidFill>
                <a:latin typeface="Arial" panose="020B0604020202020204" pitchFamily="34" charset="0"/>
              </a:rPr>
              <a:t>모든 시점의 </a:t>
            </a:r>
            <a:r>
              <a:rPr lang="ko-KR" altLang="ko-KR" sz="1600" b="1" dirty="0" err="1">
                <a:solidFill>
                  <a:schemeClr val="tx1"/>
                </a:solidFill>
                <a:latin typeface="Arial" panose="020B0604020202020204" pitchFamily="34" charset="0"/>
              </a:rPr>
              <a:t>gradient가</a:t>
            </a:r>
            <a:r>
              <a:rPr lang="ko-KR" altLang="ko-KR" sz="1600" b="1" dirty="0">
                <a:solidFill>
                  <a:schemeClr val="tx1"/>
                </a:solidFill>
                <a:latin typeface="Arial" panose="020B0604020202020204" pitchFamily="34" charset="0"/>
              </a:rPr>
              <a:t> 누적되어 동일한 가중치를 업데이트</a:t>
            </a:r>
            <a:r>
              <a:rPr lang="ko-KR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한</a:t>
            </a: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다.</a:t>
            </a:r>
            <a:b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이를 통해 </a:t>
            </a:r>
            <a:r>
              <a:rPr lang="ko-KR" altLang="ko-KR" sz="1600" dirty="0" err="1">
                <a:solidFill>
                  <a:schemeClr val="tx1"/>
                </a:solidFill>
                <a:latin typeface="Arial" panose="020B0604020202020204" pitchFamily="34" charset="0"/>
              </a:rPr>
              <a:t>RNN이</a:t>
            </a: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 과거의 정보(기억)를 학습하게 </a:t>
            </a:r>
            <a:r>
              <a:rPr lang="ko-KR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된</a:t>
            </a: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다.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577880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9BFED-CA5F-26CA-15E4-B58D2C1B1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BEF0F3-665E-19A2-A6BF-132EC0782B1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6781" y="208782"/>
            <a:ext cx="8107710" cy="800724"/>
          </a:xfrm>
        </p:spPr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구조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AB3E5C6-CBEB-AED0-466F-7B0C92D4057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8994" y="1056686"/>
            <a:ext cx="8451138" cy="4561380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 RNN 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구조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ko-KR" altLang="en-US" b="1" dirty="0"/>
              <a:t>“동일한 </a:t>
            </a:r>
            <a:r>
              <a:rPr lang="ko-KR" altLang="en-US" b="1" dirty="0" err="1"/>
              <a:t>가중치”는</a:t>
            </a:r>
            <a:r>
              <a:rPr lang="ko-KR" altLang="en-US" b="1" dirty="0"/>
              <a:t> “같은 규칙이 반복 </a:t>
            </a:r>
            <a:r>
              <a:rPr lang="ko-KR" altLang="en-US" b="1" dirty="0" err="1"/>
              <a:t>적용된다”는</a:t>
            </a:r>
            <a:r>
              <a:rPr lang="ko-KR" altLang="en-US" b="1" dirty="0"/>
              <a:t> 가정</a:t>
            </a:r>
            <a:endParaRPr lang="en-US" altLang="ko-KR" b="1" dirty="0"/>
          </a:p>
          <a:p>
            <a:pPr lvl="1">
              <a:lnSpc>
                <a:spcPct val="200000"/>
              </a:lnSpc>
            </a:pPr>
            <a:r>
              <a:rPr lang="en-US" altLang="ko-KR" b="1" dirty="0"/>
              <a:t>RNN</a:t>
            </a:r>
            <a:r>
              <a:rPr lang="ko-KR" altLang="en-US" b="1" dirty="0"/>
              <a:t>의 가정은 다음과 같다</a:t>
            </a:r>
            <a:r>
              <a:rPr lang="en-US" altLang="ko-KR" b="1" dirty="0"/>
              <a:t>:</a:t>
            </a:r>
          </a:p>
          <a:p>
            <a:pPr marL="920750" lvl="2" indent="-28575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lang="ko-KR" altLang="en-US" sz="1600" dirty="0"/>
              <a:t>시퀀스 데이터는 시간에 따라 값은 달라지지만</a:t>
            </a:r>
            <a:r>
              <a:rPr lang="en-US" altLang="ko-KR" sz="1600" dirty="0"/>
              <a:t>,</a:t>
            </a:r>
            <a:br>
              <a:rPr lang="en-US" altLang="ko-KR" sz="1600" dirty="0"/>
            </a:br>
            <a:r>
              <a:rPr lang="ko-KR" altLang="en-US" sz="1600" dirty="0"/>
              <a:t>데이터를 생성하는 </a:t>
            </a:r>
            <a:r>
              <a:rPr lang="ko-KR" altLang="en-US" sz="1600" b="1" dirty="0"/>
              <a:t>기저 패턴</a:t>
            </a:r>
            <a:r>
              <a:rPr lang="en-US" altLang="ko-KR" sz="1600" b="1" dirty="0"/>
              <a:t>(underlying rule)</a:t>
            </a:r>
            <a:r>
              <a:rPr lang="ko-KR" altLang="en-US" sz="1600" dirty="0"/>
              <a:t> 은 변하지 않는다</a:t>
            </a:r>
            <a:r>
              <a:rPr lang="en-US" altLang="ko-KR" sz="1600" dirty="0"/>
              <a:t>.</a:t>
            </a:r>
          </a:p>
          <a:p>
            <a:pPr marL="920750" lvl="2" indent="-28575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lang="ko-KR" altLang="en-US" dirty="0"/>
              <a:t>예를 들어 문장 “나는 학교에 </a:t>
            </a:r>
            <a:r>
              <a:rPr lang="ko-KR" altLang="en-US" dirty="0" err="1"/>
              <a:t>간다”를</a:t>
            </a:r>
            <a:r>
              <a:rPr lang="ko-KR" altLang="en-US" dirty="0"/>
              <a:t> 생각해 보자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단어는 시점마다 다르지만</a:t>
            </a:r>
            <a:r>
              <a:rPr lang="en-US" altLang="ko-KR" dirty="0"/>
              <a:t>, </a:t>
            </a:r>
            <a:r>
              <a:rPr lang="ko-KR" altLang="en-US" b="1" dirty="0"/>
              <a:t>문법적 관계를 결정하는 규칙</a:t>
            </a:r>
            <a:r>
              <a:rPr lang="en-US" altLang="ko-KR" dirty="0"/>
              <a:t>(</a:t>
            </a:r>
            <a:r>
              <a:rPr lang="ko-KR" altLang="en-US" dirty="0"/>
              <a:t>문맥</a:t>
            </a:r>
            <a:r>
              <a:rPr lang="en-US" altLang="ko-KR" dirty="0"/>
              <a:t>, </a:t>
            </a:r>
            <a:r>
              <a:rPr lang="ko-KR" altLang="en-US" dirty="0"/>
              <a:t>어순</a:t>
            </a:r>
            <a:r>
              <a:rPr lang="en-US" altLang="ko-KR" dirty="0"/>
              <a:t>, </a:t>
            </a:r>
            <a:r>
              <a:rPr lang="ko-KR" altLang="en-US" dirty="0"/>
              <a:t>의존성</a:t>
            </a:r>
            <a:r>
              <a:rPr lang="en-US" altLang="ko-KR" dirty="0"/>
              <a:t>)</a:t>
            </a:r>
            <a:r>
              <a:rPr lang="ko-KR" altLang="en-US" dirty="0"/>
              <a:t>은 동일하다</a:t>
            </a:r>
            <a:r>
              <a:rPr lang="en-US" altLang="ko-KR" dirty="0"/>
              <a:t>.</a:t>
            </a:r>
          </a:p>
          <a:p>
            <a:pPr marL="334963" lvl="1" indent="0">
              <a:lnSpc>
                <a:spcPct val="200000"/>
              </a:lnSpc>
              <a:buNone/>
            </a:pPr>
            <a:r>
              <a:rPr lang="en-US" altLang="ko-KR" dirty="0"/>
              <a:t>	  → RNN</a:t>
            </a:r>
            <a:r>
              <a:rPr lang="ko-KR" altLang="en-US" dirty="0"/>
              <a:t>은 바로 이 “변하지 않는 문법 </a:t>
            </a:r>
            <a:r>
              <a:rPr lang="ko-KR" altLang="en-US" dirty="0" err="1"/>
              <a:t>규칙”을</a:t>
            </a:r>
            <a:r>
              <a:rPr lang="ko-KR" altLang="en-US" dirty="0"/>
              <a:t> 학습하기 위해 </a:t>
            </a:r>
            <a:r>
              <a:rPr lang="ko-KR" altLang="en-US" b="1" dirty="0"/>
              <a:t>같은 가중치로 모든 </a:t>
            </a:r>
            <a:endParaRPr lang="en-US" altLang="ko-KR" b="1" dirty="0"/>
          </a:p>
          <a:p>
            <a:pPr marL="334963" lvl="1" indent="0">
              <a:lnSpc>
                <a:spcPct val="200000"/>
              </a:lnSpc>
              <a:buNone/>
            </a:pPr>
            <a:r>
              <a:rPr lang="en-US" altLang="ko-KR" b="1" dirty="0"/>
              <a:t>       </a:t>
            </a:r>
            <a:r>
              <a:rPr lang="ko-KR" altLang="en-US" b="1" dirty="0"/>
              <a:t>시점을 통일</a:t>
            </a:r>
            <a:r>
              <a:rPr lang="ko-KR" altLang="en-US" dirty="0"/>
              <a:t>시킨다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입력은 달라도 </a:t>
            </a:r>
            <a:r>
              <a:rPr lang="ko-KR" altLang="en-US" b="1" dirty="0"/>
              <a:t>규칙은 </a:t>
            </a:r>
            <a:r>
              <a:rPr lang="ko-KR" altLang="en-US" b="1" dirty="0" err="1"/>
              <a:t>같다는</a:t>
            </a:r>
            <a:r>
              <a:rPr lang="ko-KR" altLang="en-US" dirty="0" err="1"/>
              <a:t>를</a:t>
            </a:r>
            <a:r>
              <a:rPr lang="ko-KR" altLang="en-US" dirty="0"/>
              <a:t> 내재화한 것이다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7541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6D459-DC78-ABC3-13DD-B33E23D80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79922B-9DBB-8D6A-7CBC-5ECF278E34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6781" y="208782"/>
            <a:ext cx="8107710" cy="800724"/>
          </a:xfrm>
        </p:spPr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구조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3852EB6A-3727-502B-EB37-E498C8A0416D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498994" y="1056686"/>
                <a:ext cx="8451138" cy="5310271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en-US" altLang="ko-KR" b="1" dirty="0">
                    <a:latin typeface="KoPub돋움체_Pro Bold" pitchFamily="18" charset="-127"/>
                    <a:ea typeface="KoPub돋움체_Pro Bold" pitchFamily="18" charset="-127"/>
                  </a:rPr>
                  <a:t> RNN </a:t>
                </a:r>
                <a:r>
                  <a:rPr lang="ko-KR" altLang="en-US" b="1" dirty="0">
                    <a:latin typeface="KoPub돋움체_Pro Bold" pitchFamily="18" charset="-127"/>
                    <a:ea typeface="KoPub돋움체_Pro Bold" pitchFamily="18" charset="-127"/>
                  </a:rPr>
                  <a:t>구조</a:t>
                </a:r>
                <a:endParaRPr lang="ko-KR" altLang="en-US" dirty="0">
                  <a:latin typeface="KoPub돋움체_Pro Light" pitchFamily="18" charset="-127"/>
                  <a:ea typeface="KoPub돋움체_Pro Light" pitchFamily="18" charset="-127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b="1" dirty="0"/>
                  <a:t>“수학적 관점</a:t>
                </a:r>
                <a:r>
                  <a:rPr lang="en-US" altLang="ko-KR" b="1" dirty="0"/>
                  <a:t>: </a:t>
                </a:r>
                <a:r>
                  <a:rPr lang="ko-KR" altLang="en-US" b="1" dirty="0"/>
                  <a:t>가중치 공유는 “규칙의 불변성</a:t>
                </a:r>
                <a:r>
                  <a:rPr lang="en-US" altLang="ko-KR" b="1" dirty="0"/>
                  <a:t>(invariance)”</a:t>
                </a:r>
                <a:r>
                  <a:rPr lang="ko-KR" altLang="en-US" b="1" dirty="0"/>
                  <a:t>을 학습</a:t>
                </a:r>
                <a:endParaRPr lang="en-US" altLang="ko-KR" b="1" dirty="0"/>
              </a:p>
              <a:p>
                <a:pPr lvl="2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가중치가 시점마다 다르면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모델은 “시점 </a:t>
                </a:r>
                <a:r>
                  <a:rPr lang="en-US" altLang="ko-KR" sz="1600" dirty="0"/>
                  <a:t>1</a:t>
                </a:r>
                <a:r>
                  <a:rPr lang="ko-KR" altLang="en-US" sz="1600" dirty="0"/>
                  <a:t>의 </a:t>
                </a:r>
                <a:r>
                  <a:rPr lang="ko-KR" altLang="en-US" sz="1600" dirty="0" err="1"/>
                  <a:t>규칙”과</a:t>
                </a:r>
                <a:r>
                  <a:rPr lang="ko-KR" altLang="en-US" sz="1600" dirty="0"/>
                  <a:t> “시점 </a:t>
                </a:r>
                <a:r>
                  <a:rPr lang="en-US" altLang="ko-KR" sz="1600" dirty="0"/>
                  <a:t>2</a:t>
                </a:r>
                <a:r>
                  <a:rPr lang="ko-KR" altLang="en-US" sz="1600" dirty="0"/>
                  <a:t>의 </a:t>
                </a:r>
                <a:r>
                  <a:rPr lang="ko-KR" altLang="en-US" sz="1600" dirty="0" err="1"/>
                  <a:t>규칙”을</a:t>
                </a:r>
                <a:r>
                  <a:rPr lang="ko-KR" altLang="en-US" sz="1600" dirty="0"/>
                  <a:t> 각각 따로 배워야 한다</a:t>
                </a:r>
                <a:r>
                  <a:rPr lang="en-US" altLang="ko-KR" sz="1600" dirty="0"/>
                  <a:t>.</a:t>
                </a:r>
                <a:br>
                  <a:rPr lang="en-US" altLang="ko-KR" sz="1600" dirty="0"/>
                </a:br>
                <a:r>
                  <a:rPr lang="ko-KR" altLang="en-US" sz="1600" dirty="0"/>
                  <a:t>이는 데이터가 많지 않으면 </a:t>
                </a:r>
                <a:r>
                  <a:rPr lang="ko-KR" altLang="en-US" sz="1600" dirty="0" err="1"/>
                  <a:t>과적합</a:t>
                </a:r>
                <a:r>
                  <a:rPr lang="en-US" altLang="ko-KR" sz="1600" dirty="0"/>
                  <a:t>(overfitting)</a:t>
                </a:r>
                <a:r>
                  <a:rPr lang="ko-KR" altLang="en-US" sz="1600" dirty="0"/>
                  <a:t>을 일으키기 쉽다</a:t>
                </a:r>
                <a:r>
                  <a:rPr lang="en-US" altLang="ko-KR" sz="1600" dirty="0"/>
                  <a:t>.</a:t>
                </a:r>
              </a:p>
              <a:p>
                <a:pPr lvl="2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반면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동일한 가중치를 사용하면</a:t>
                </a:r>
                <a:r>
                  <a:rPr lang="en-US" altLang="ko-KR" sz="1600" dirty="0"/>
                  <a:t>:</a:t>
                </a:r>
              </a:p>
              <a:p>
                <a:pPr lvl="2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altLang="ko-KR" sz="1800" dirty="0"/>
              </a:p>
              <a:p>
                <a:pPr marL="973138" lvl="3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ko-KR" alt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1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ko-KR" alt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ko-KR" alt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sSub>
                            <m:sSubPr>
                              <m:ctrlPr>
                                <a:rPr lang="ko-KR" alt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ko-KR" alt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18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ko-KR" alt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hh</m:t>
                              </m:r>
                            </m:sub>
                          </m:sSub>
                          <m:sSub>
                            <m:sSubPr>
                              <m:ctrlPr>
                                <a:rPr lang="ko-KR" alt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ko-KR" alt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ko-KR" altLang="en-US" sz="18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1800" dirty="0"/>
              </a:p>
              <a:p>
                <a:pPr marL="920750" lvl="2" indent="-285750" defTabSz="9144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 typeface="Wingdings" panose="05000000000000000000" pitchFamily="2" charset="2"/>
                  <a:buChar char="ü"/>
                </a:pPr>
                <a:endParaRPr lang="en-US" altLang="ko-KR" sz="1800" dirty="0"/>
              </a:p>
              <a:p>
                <a:pPr marL="920750" lvl="2" indent="-285750" defTabSz="9144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ko-KR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hh</m:t>
                        </m:r>
                      </m:sub>
                    </m:sSub>
                  </m:oMath>
                </a14:m>
                <a:r>
                  <a:rPr lang="ko-KR" altLang="en-US" sz="1600" dirty="0"/>
                  <a:t>는 하나의 규칙으로 고정되어</a:t>
                </a:r>
                <a:br>
                  <a:rPr lang="ko-KR" altLang="en-US" sz="1600" dirty="0"/>
                </a:br>
                <a:r>
                  <a:rPr lang="ko-KR" altLang="en-US" sz="1600" b="1" dirty="0"/>
                  <a:t>시점 간 규칙 불변성</a:t>
                </a:r>
                <a:r>
                  <a:rPr lang="en-US" altLang="ko-KR" sz="1600" b="1" dirty="0"/>
                  <a:t>(temporal invariance)</a:t>
                </a:r>
                <a:r>
                  <a:rPr lang="ko-KR" altLang="en-US" sz="1600" dirty="0"/>
                  <a:t> 을 학습한다</a:t>
                </a:r>
                <a:r>
                  <a:rPr lang="en-US" altLang="ko-KR" sz="1600" dirty="0"/>
                  <a:t>.</a:t>
                </a:r>
                <a:br>
                  <a:rPr lang="en-US" altLang="ko-KR" sz="1600" dirty="0"/>
                </a:br>
                <a:r>
                  <a:rPr lang="ko-KR" altLang="en-US" sz="1600" dirty="0"/>
                  <a:t>이 덕분에 모델이 특정 시점의 특징에 의존하지 않고</a:t>
                </a:r>
                <a:r>
                  <a:rPr lang="en-US" altLang="ko-KR" sz="1600" dirty="0"/>
                  <a:t>,</a:t>
                </a:r>
                <a:br>
                  <a:rPr lang="en-US" altLang="ko-KR" sz="1600" dirty="0"/>
                </a:br>
                <a:r>
                  <a:rPr lang="ko-KR" altLang="en-US" sz="1600" b="1" dirty="0"/>
                  <a:t>전체 시퀀스의 일반적인 패턴을 포착</a:t>
                </a:r>
                <a:r>
                  <a:rPr lang="ko-KR" altLang="en-US" sz="1600" dirty="0"/>
                  <a:t>할 수 있다</a:t>
                </a:r>
                <a:r>
                  <a:rPr lang="en-US" altLang="ko-KR" sz="1600" dirty="0"/>
                  <a:t>.</a:t>
                </a:r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3852EB6A-3727-502B-EB37-E498C8A041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498994" y="1056686"/>
                <a:ext cx="8451138" cy="5310271"/>
              </a:xfrm>
              <a:blipFill>
                <a:blip r:embed="rId2"/>
                <a:stretch>
                  <a:fillRect l="-5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6709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96781" y="548650"/>
            <a:ext cx="8107710" cy="800724"/>
          </a:xfrm>
        </p:spPr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구조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4294967295"/>
          </p:nvPr>
        </p:nvSpPr>
        <p:spPr>
          <a:xfrm>
            <a:off x="498994" y="1459935"/>
            <a:ext cx="8220709" cy="496462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 RNN 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구조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t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단계에서의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RNN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계산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FF0000"/>
                </a:solidFill>
                <a:latin typeface="KoPub돋움체_Pro Light" pitchFamily="18" charset="-127"/>
                <a:ea typeface="KoPub돋움체_Pro Light" pitchFamily="18" charset="-127"/>
              </a:rPr>
              <a:t>1. 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은닉층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계산을 위해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-25000" dirty="0" err="1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h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t-1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필요함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RNN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은닉층은 일반적으로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하이퍼볼릭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탄젠트 활성화 함수를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 이를 수식으로 나타내면 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D47471-7CAA-70CA-BC98-C675C1BFF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558" y="3832250"/>
            <a:ext cx="3926155" cy="259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96781" y="548650"/>
            <a:ext cx="8107710" cy="800724"/>
          </a:xfrm>
        </p:spPr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구조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4294967295"/>
          </p:nvPr>
        </p:nvSpPr>
        <p:spPr>
          <a:xfrm>
            <a:off x="498994" y="1459935"/>
            <a:ext cx="8220709" cy="4964629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 RNN 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구조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  <a:buNone/>
            </a:pPr>
            <a:r>
              <a:rPr lang="en-US" altLang="ko-KR" b="1" dirty="0">
                <a:solidFill>
                  <a:srgbClr val="FF0000"/>
                </a:solidFill>
                <a:latin typeface="KoPub돋움체_Pro Light" pitchFamily="18" charset="-127"/>
                <a:ea typeface="KoPub돋움체_Pro Light" pitchFamily="18" charset="-127"/>
              </a:rPr>
              <a:t>2. 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출력층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심층 신경망과 계산 방법이 동일함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소프트맥스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함수를 적용하며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이를 수식으로 나타내면 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3404402"/>
            <a:ext cx="2775676" cy="537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1E21B-9070-E4C7-9BC3-A7838FDD4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EDBEA7-8963-0E97-CC73-D581BFDDC29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6781" y="548650"/>
            <a:ext cx="8107710" cy="800724"/>
          </a:xfrm>
        </p:spPr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구조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67F5347B-790A-0CA0-B711-2B9DF011CCCC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498994" y="1459935"/>
                <a:ext cx="8220709" cy="4964629"/>
              </a:xfrm>
            </p:spPr>
            <p:txBody>
              <a:bodyPr/>
              <a:lstStyle/>
              <a:p>
                <a:pPr>
                  <a:lnSpc>
                    <a:spcPct val="200000"/>
                  </a:lnSpc>
                  <a:buFont typeface="Wingdings" panose="05000000000000000000" pitchFamily="2" charset="2"/>
                  <a:buChar char="u"/>
                </a:pPr>
                <a:r>
                  <a:rPr lang="en-US" altLang="ko-KR" b="1" dirty="0">
                    <a:latin typeface="KoPub돋움체_Pro Bold" pitchFamily="18" charset="-127"/>
                    <a:ea typeface="KoPub돋움체_Pro Bold" pitchFamily="18" charset="-127"/>
                  </a:rPr>
                  <a:t> RNN </a:t>
                </a:r>
                <a:r>
                  <a:rPr lang="ko-KR" altLang="en-US" b="1" dirty="0">
                    <a:latin typeface="KoPub돋움체_Pro Bold" pitchFamily="18" charset="-127"/>
                    <a:ea typeface="KoPub돋움체_Pro Bold" pitchFamily="18" charset="-127"/>
                  </a:rPr>
                  <a:t>구조</a:t>
                </a:r>
                <a:endParaRPr lang="en-US" altLang="ko-KR" dirty="0">
                  <a:latin typeface="KoPub돋움체_Pro Light" pitchFamily="18" charset="-127"/>
                  <a:ea typeface="KoPub돋움체_Pro Light" pitchFamily="18" charset="-127"/>
                </a:endParaRPr>
              </a:p>
              <a:p>
                <a:pPr lvl="1">
                  <a:lnSpc>
                    <a:spcPct val="200000"/>
                  </a:lnSpc>
                  <a:buNone/>
                </a:pPr>
                <a:r>
                  <a:rPr lang="en-US" altLang="ko-KR" b="1" dirty="0">
                    <a:solidFill>
                      <a:srgbClr val="FF0000"/>
                    </a:solidFill>
                    <a:latin typeface="KoPub돋움체_Pro Light" pitchFamily="18" charset="-127"/>
                    <a:ea typeface="KoPub돋움체_Pro Light" pitchFamily="18" charset="-127"/>
                  </a:rPr>
                  <a:t>3. </a:t>
                </a:r>
                <a:r>
                  <a:rPr lang="en-US" altLang="ko-KR" dirty="0">
                    <a:latin typeface="KoPub돋움체_Pro Light" pitchFamily="18" charset="-127"/>
                    <a:ea typeface="KoPub돋움체_Pro Light" pitchFamily="18" charset="-127"/>
                  </a:rPr>
                  <a:t>RNN</a:t>
                </a:r>
                <a:r>
                  <a:rPr lang="ko-KR" altLang="en-US" dirty="0">
                    <a:latin typeface="KoPub돋움체_Pro Light" pitchFamily="18" charset="-127"/>
                    <a:ea typeface="KoPub돋움체_Pro Light" pitchFamily="18" charset="-127"/>
                  </a:rPr>
                  <a:t>의 </a:t>
                </a:r>
                <a:r>
                  <a:rPr lang="ko-KR" altLang="en-US" b="1" dirty="0">
                    <a:latin typeface="KoPub돋움체_Pro Light" pitchFamily="18" charset="-127"/>
                    <a:ea typeface="KoPub돋움체_Pro Light" pitchFamily="18" charset="-127"/>
                  </a:rPr>
                  <a:t>오차</a:t>
                </a:r>
                <a:r>
                  <a:rPr lang="en-US" altLang="ko-KR" dirty="0">
                    <a:latin typeface="KoPub돋움체_Pro Light" pitchFamily="18" charset="-127"/>
                    <a:ea typeface="KoPub돋움체_Pro Light" pitchFamily="18" charset="-127"/>
                  </a:rPr>
                  <a:t>(E)</a:t>
                </a:r>
                <a:r>
                  <a:rPr lang="ko-KR" altLang="en-US" dirty="0">
                    <a:latin typeface="KoPub돋움체_Pro Light" pitchFamily="18" charset="-127"/>
                    <a:ea typeface="KoPub돋움체_Pro Light" pitchFamily="18" charset="-127"/>
                  </a:rPr>
                  <a:t>는 심층 신경망에서 전방향</a:t>
                </a:r>
                <a:r>
                  <a: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KoPub돋움체_Pro Light" pitchFamily="18" charset="-127"/>
                    <a:ea typeface="KoPub돋움체_Pro Light" pitchFamily="18" charset="-127"/>
                  </a:rPr>
                  <a:t>(</a:t>
                </a:r>
                <a:r>
                  <a:rPr lang="en-US" altLang="ko-KR" dirty="0" err="1">
                    <a:solidFill>
                      <a:schemeClr val="bg1">
                        <a:lumMod val="50000"/>
                      </a:schemeClr>
                    </a:solidFill>
                    <a:latin typeface="KoPub돋움체_Pro Light" pitchFamily="18" charset="-127"/>
                    <a:ea typeface="KoPub돋움체_Pro Light" pitchFamily="18" charset="-127"/>
                  </a:rPr>
                  <a:t>feedforward</a:t>
                </a:r>
                <a:r>
                  <a: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KoPub돋움체_Pro Light" pitchFamily="18" charset="-127"/>
                    <a:ea typeface="KoPub돋움체_Pro Light" pitchFamily="18" charset="-127"/>
                  </a:rPr>
                  <a:t>) </a:t>
                </a:r>
                <a:r>
                  <a:rPr lang="ko-KR" altLang="en-US" dirty="0">
                    <a:latin typeface="KoPub돋움체_Pro Light" pitchFamily="18" charset="-127"/>
                    <a:ea typeface="KoPub돋움체_Pro Light" pitchFamily="18" charset="-127"/>
                  </a:rPr>
                  <a:t>학습과 달리 </a:t>
                </a:r>
                <a:endParaRPr lang="en-US" altLang="ko-KR" dirty="0">
                  <a:latin typeface="KoPub돋움체_Pro Light" pitchFamily="18" charset="-127"/>
                  <a:ea typeface="KoPub돋움체_Pro Light" pitchFamily="18" charset="-127"/>
                </a:endParaRPr>
              </a:p>
              <a:p>
                <a:pPr lvl="1">
                  <a:lnSpc>
                    <a:spcPct val="200000"/>
                  </a:lnSpc>
                  <a:buNone/>
                </a:pPr>
                <a:r>
                  <a:rPr lang="en-US" altLang="ko-KR" dirty="0">
                    <a:latin typeface="KoPub돋움체_Pro Light" pitchFamily="18" charset="-127"/>
                    <a:ea typeface="KoPub돋움체_Pro Light" pitchFamily="18" charset="-127"/>
                  </a:rPr>
                  <a:t>   </a:t>
                </a:r>
                <a:r>
                  <a:rPr lang="ko-KR" altLang="en-US" b="1" u="sng" dirty="0">
                    <a:latin typeface="KoPub돋움체_Pro Light" pitchFamily="18" charset="-127"/>
                    <a:ea typeface="KoPub돋움체_Pro Light" pitchFamily="18" charset="-127"/>
                  </a:rPr>
                  <a:t>각 단계</a:t>
                </a:r>
                <a:r>
                  <a:rPr lang="en-US" altLang="ko-KR" b="1" u="sng" dirty="0">
                    <a:latin typeface="KoPub돋움체_Pro Light" pitchFamily="18" charset="-127"/>
                    <a:ea typeface="KoPub돋움체_Pro Light" pitchFamily="18" charset="-127"/>
                  </a:rPr>
                  <a:t>(t)</a:t>
                </a:r>
                <a:r>
                  <a:rPr lang="ko-KR" altLang="en-US" b="1" u="sng" dirty="0">
                    <a:latin typeface="KoPub돋움체_Pro Light" pitchFamily="18" charset="-127"/>
                    <a:ea typeface="KoPub돋움체_Pro Light" pitchFamily="18" charset="-127"/>
                  </a:rPr>
                  <a:t>마다 오차를 측정</a:t>
                </a:r>
                <a:endParaRPr lang="en-US" altLang="ko-KR" b="1" u="sng" dirty="0">
                  <a:latin typeface="KoPub돋움체_Pro Light" pitchFamily="18" charset="-127"/>
                  <a:ea typeface="KoPub돋움체_Pro Light" pitchFamily="18" charset="-127"/>
                </a:endParaRPr>
              </a:p>
              <a:p>
                <a:pPr lvl="1">
                  <a:lnSpc>
                    <a:spcPct val="200000"/>
                  </a:lnSpc>
                  <a:buNone/>
                </a:pPr>
                <a:r>
                  <a:rPr lang="en-US" altLang="ko-KR" dirty="0">
                    <a:latin typeface="KoPub돋움체_Pro Light" pitchFamily="18" charset="-127"/>
                    <a:ea typeface="KoPub돋움체_Pro Light" pitchFamily="18" charset="-127"/>
                  </a:rPr>
                  <a:t>   </a:t>
                </a:r>
                <a:r>
                  <a:rPr lang="ko-KR" altLang="en-US" dirty="0">
                    <a:latin typeface="KoPub돋움체_Pro Light" pitchFamily="18" charset="-127"/>
                    <a:ea typeface="KoPub돋움체_Pro Light" pitchFamily="18" charset="-127"/>
                  </a:rPr>
                  <a:t>즉</a:t>
                </a:r>
                <a:r>
                  <a:rPr lang="en-US" altLang="ko-KR" dirty="0">
                    <a:latin typeface="KoPub돋움체_Pro Light" pitchFamily="18" charset="-127"/>
                    <a:ea typeface="KoPub돋움체_Pro Light" pitchFamily="18" charset="-127"/>
                  </a:rPr>
                  <a:t>, </a:t>
                </a:r>
                <a:r>
                  <a:rPr lang="ko-KR" altLang="en-US" dirty="0">
                    <a:latin typeface="KoPub돋움체_Pro Light" pitchFamily="18" charset="-127"/>
                    <a:ea typeface="KoPub돋움체_Pro Light" pitchFamily="18" charset="-127"/>
                  </a:rPr>
                  <a:t>각 단계마다 실제 값</a:t>
                </a:r>
                <a:r>
                  <a:rPr lang="en-US" altLang="ko-KR" dirty="0">
                    <a:latin typeface="KoPub돋움체_Pro Light" pitchFamily="18" charset="-127"/>
                    <a:ea typeface="KoPub돋움체_Pro Light" pitchFamily="18" charset="-127"/>
                  </a:rPr>
                  <a:t>(</a:t>
                </a:r>
                <a:r>
                  <a:rPr lang="en-US" altLang="ko-KR" dirty="0" err="1">
                    <a:latin typeface="KoPub돋움체_Pro Light" pitchFamily="18" charset="-127"/>
                    <a:ea typeface="KoPub돋움체_Pro Light" pitchFamily="18" charset="-127"/>
                  </a:rPr>
                  <a:t>y</a:t>
                </a:r>
                <a:r>
                  <a:rPr lang="en-US" altLang="ko-KR" baseline="-25000" dirty="0" err="1">
                    <a:latin typeface="KoPub돋움체_Pro Light" pitchFamily="18" charset="-127"/>
                    <a:ea typeface="KoPub돋움체_Pro Light" pitchFamily="18" charset="-127"/>
                  </a:rPr>
                  <a:t>t</a:t>
                </a:r>
                <a:r>
                  <a:rPr lang="en-US" altLang="ko-KR" dirty="0">
                    <a:latin typeface="KoPub돋움체_Pro Light" pitchFamily="18" charset="-127"/>
                    <a:ea typeface="KoPub돋움체_Pro Light" pitchFamily="18" charset="-127"/>
                  </a:rPr>
                  <a:t>)</a:t>
                </a:r>
                <a:r>
                  <a:rPr lang="ko-KR" altLang="en-US" dirty="0">
                    <a:latin typeface="KoPub돋움체_Pro Light" pitchFamily="18" charset="-127"/>
                    <a:ea typeface="KoPub돋움체_Pro Light" pitchFamily="18" charset="-127"/>
                  </a:rPr>
                  <a:t>과 예측 값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ko-KR" altLang="en-US" dirty="0">
                    <a:latin typeface="KoPub돋움체_Pro Light" pitchFamily="18" charset="-127"/>
                    <a:ea typeface="KoPub돋움체_Pro Light" pitchFamily="18" charset="-127"/>
                  </a:rPr>
                  <a:t>으로 오차</a:t>
                </a:r>
                <a:r>
                  <a:rPr lang="en-US" altLang="ko-KR" dirty="0">
                    <a:latin typeface="KoPub돋움체_Pro Light" pitchFamily="18" charset="-127"/>
                    <a:ea typeface="KoPub돋움체_Pro Light" pitchFamily="18" charset="-127"/>
                  </a:rPr>
                  <a:t>(</a:t>
                </a:r>
                <a:r>
                  <a:rPr lang="ko-KR" altLang="en-US" dirty="0">
                    <a:latin typeface="KoPub돋움체_Pro Light" pitchFamily="18" charset="-127"/>
                    <a:ea typeface="KoPub돋움체_Pro Light" pitchFamily="18" charset="-127"/>
                  </a:rPr>
                  <a:t>평균 제곱 오차</a:t>
                </a:r>
                <a:r>
                  <a: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KoPub돋움체_Pro Light" pitchFamily="18" charset="-127"/>
                    <a:ea typeface="KoPub돋움체_Pro Light" pitchFamily="18" charset="-127"/>
                  </a:rPr>
                  <a:t>(mean square error) </a:t>
                </a:r>
                <a:r>
                  <a:rPr lang="ko-KR" altLang="en-US" dirty="0">
                    <a:latin typeface="KoPub돋움체_Pro Light" pitchFamily="18" charset="-127"/>
                    <a:ea typeface="KoPub돋움체_Pro Light" pitchFamily="18" charset="-127"/>
                  </a:rPr>
                  <a:t>적용</a:t>
                </a:r>
                <a:r>
                  <a:rPr lang="en-US" altLang="ko-KR" dirty="0">
                    <a:latin typeface="KoPub돋움체_Pro Light" pitchFamily="18" charset="-127"/>
                    <a:ea typeface="KoPub돋움체_Pro Light" pitchFamily="18" charset="-127"/>
                  </a:rPr>
                  <a:t>)</a:t>
                </a:r>
                <a:r>
                  <a:rPr lang="ko-KR" altLang="en-US" dirty="0">
                    <a:latin typeface="KoPub돋움체_Pro Light" pitchFamily="18" charset="-127"/>
                    <a:ea typeface="KoPub돋움체_Pro Light" pitchFamily="18" charset="-127"/>
                  </a:rPr>
                  <a:t>를 이용하여 측정</a:t>
                </a:r>
                <a:endParaRPr lang="en-US" altLang="ko-KR" dirty="0">
                  <a:latin typeface="KoPub돋움체_Pro Light" pitchFamily="18" charset="-127"/>
                  <a:ea typeface="KoPub돋움체_Pro Light" pitchFamily="18" charset="-127"/>
                </a:endParaRPr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67F5347B-790A-0CA0-B711-2B9DF011CC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498994" y="1459935"/>
                <a:ext cx="8220709" cy="4964629"/>
              </a:xfrm>
              <a:blipFill>
                <a:blip r:embed="rId2"/>
                <a:stretch>
                  <a:fillRect l="-5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1473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96781" y="260615"/>
            <a:ext cx="8107710" cy="627903"/>
          </a:xfrm>
        </p:spPr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구조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/>
              <p:cNvSpPr>
                <a:spLocks noGrp="1"/>
              </p:cNvSpPr>
              <p:nvPr>
                <p:ph idx="4294967295"/>
              </p:nvPr>
            </p:nvSpPr>
            <p:spPr>
              <a:xfrm>
                <a:off x="498994" y="951899"/>
                <a:ext cx="8220709" cy="5760700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u"/>
                </a:pPr>
                <a:r>
                  <a:rPr lang="en-US" altLang="ko-KR" b="1" dirty="0">
                    <a:latin typeface="KoPub돋움체_Pro Bold" pitchFamily="18" charset="-127"/>
                    <a:ea typeface="KoPub돋움체_Pro Bold" pitchFamily="18" charset="-127"/>
                  </a:rPr>
                  <a:t> RNN </a:t>
                </a:r>
                <a:r>
                  <a:rPr lang="ko-KR" altLang="en-US" b="1" dirty="0">
                    <a:latin typeface="KoPub돋움체_Pro Bold" pitchFamily="18" charset="-127"/>
                    <a:ea typeface="KoPub돋움체_Pro Bold" pitchFamily="18" charset="-127"/>
                  </a:rPr>
                  <a:t>구조</a:t>
                </a:r>
                <a:endParaRPr lang="en-US" altLang="ko-KR" dirty="0">
                  <a:latin typeface="KoPub돋움체_Pro Light" pitchFamily="18" charset="-127"/>
                  <a:ea typeface="KoPub돋움체_Pro Light" pitchFamily="18" charset="-127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방향 신경망</a:t>
                </a:r>
                <a:r>
                  <a:rPr lang="en-US" altLang="ko-KR" dirty="0"/>
                  <a:t>(Feedforward Network)</a:t>
                </a:r>
                <a:r>
                  <a:rPr lang="ko-KR" altLang="en-US" dirty="0"/>
                  <a:t>에서의 오차 계산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/>
                  <a:t>반적인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MLP</a:t>
                </a:r>
                <a:r>
                  <a:rPr lang="ko-KR" altLang="en-US" sz="1600" dirty="0"/>
                  <a:t>나 </a:t>
                </a:r>
                <a:r>
                  <a:rPr lang="en-US" altLang="ko-KR" sz="1600" dirty="0"/>
                  <a:t>CNN</a:t>
                </a:r>
                <a:r>
                  <a:rPr lang="ko-KR" altLang="en-US" sz="1600" dirty="0"/>
                  <a:t>에서는 입력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1600" dirty="0"/>
                  <a:t>→ 출력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ko-KR" altLang="en-US" sz="1600" dirty="0"/>
                  <a:t>까지 </a:t>
                </a:r>
                <a:r>
                  <a:rPr lang="ko-KR" altLang="en-US" sz="1600" b="1" dirty="0"/>
                  <a:t>한 번만</a:t>
                </a:r>
                <a:r>
                  <a:rPr lang="ko-KR" altLang="en-US" sz="1600" dirty="0"/>
                  <a:t> </a:t>
                </a:r>
                <a:r>
                  <a:rPr lang="ko-KR" altLang="en-US" sz="1600" dirty="0" err="1"/>
                  <a:t>순전파한다</a:t>
                </a:r>
                <a:r>
                  <a:rPr lang="en-US" altLang="ko-KR" sz="1600" dirty="0"/>
                  <a:t>.</a:t>
                </a:r>
              </a:p>
              <a:p>
                <a:pPr marL="973138" lvl="3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1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ko-KR" alt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1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sepChr m:val=";"/>
                          <m:ctrlPr>
                            <a:rPr lang="ko-KR" alt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ko-KR" altLang="en-US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US" altLang="ko-KR" sz="1800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그리고 </a:t>
                </a:r>
                <a:r>
                  <a:rPr lang="ko-KR" altLang="en-US" sz="1600" dirty="0" err="1"/>
                  <a:t>목표값</a:t>
                </a:r>
                <a:r>
                  <a:rPr lang="ko-KR" altLang="en-US" sz="1600" dirty="0"/>
                  <a:t>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sz="1600" dirty="0"/>
                  <a:t>와 비교하여 </a:t>
                </a:r>
                <a:r>
                  <a:rPr lang="ko-KR" altLang="en-US" sz="1600" b="1" dirty="0"/>
                  <a:t>하나의 오차 </a:t>
                </a:r>
                <a:r>
                  <a:rPr lang="en-US" altLang="ko-KR" sz="1600" b="1" dirty="0"/>
                  <a:t>E</a:t>
                </a:r>
                <a:r>
                  <a:rPr lang="ko-KR" altLang="en-US" sz="1600" dirty="0"/>
                  <a:t>를 계산한다</a:t>
                </a:r>
                <a:r>
                  <a:rPr lang="en-US" altLang="ko-KR" sz="1600" dirty="0"/>
                  <a:t>.</a:t>
                </a:r>
              </a:p>
              <a:p>
                <a:pPr marL="973138" lvl="3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8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18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sepChr m:val=","/>
                          <m:ctrlPr>
                            <a:rPr lang="ko-KR" alt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acc>
                            <m:accPr>
                              <m:chr m:val="̂"/>
                              <m:ctrlPr>
                                <a:rPr lang="ko-KR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ko-KR" altLang="en-US" sz="1800" dirty="0"/>
              </a:p>
              <a:p>
                <a:pPr lvl="2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즉</a:t>
                </a:r>
                <a:r>
                  <a:rPr lang="en-US" altLang="ko-KR" sz="1600" dirty="0"/>
                  <a:t>, </a:t>
                </a:r>
                <a:r>
                  <a:rPr lang="ko-KR" altLang="en-US" sz="1600" b="1" dirty="0"/>
                  <a:t>입력 </a:t>
                </a:r>
                <a:r>
                  <a:rPr lang="en-US" altLang="ko-KR" sz="1600" b="1" dirty="0"/>
                  <a:t>1</a:t>
                </a:r>
                <a:r>
                  <a:rPr lang="ko-KR" altLang="en-US" sz="1600" b="1" dirty="0"/>
                  <a:t>개 → 출력 </a:t>
                </a:r>
                <a:r>
                  <a:rPr lang="en-US" altLang="ko-KR" sz="1600" b="1" dirty="0"/>
                  <a:t>1</a:t>
                </a:r>
                <a:r>
                  <a:rPr lang="ko-KR" altLang="en-US" sz="1600" b="1" dirty="0"/>
                  <a:t>개 → 오차 </a:t>
                </a:r>
                <a:r>
                  <a:rPr lang="en-US" altLang="ko-KR" sz="1600" b="1" dirty="0"/>
                  <a:t>1</a:t>
                </a:r>
                <a:r>
                  <a:rPr lang="ko-KR" altLang="en-US" sz="1600" b="1" dirty="0"/>
                  <a:t>개</a:t>
                </a:r>
                <a:br>
                  <a:rPr lang="ko-KR" altLang="en-US" sz="1600" dirty="0"/>
                </a:br>
                <a:r>
                  <a:rPr lang="ko-KR" altLang="en-US" sz="1600" dirty="0"/>
                  <a:t>모든 </a:t>
                </a:r>
                <a:r>
                  <a:rPr lang="ko-KR" altLang="en-US" sz="1600" dirty="0" err="1"/>
                  <a:t>레</a:t>
                </a:r>
                <a:r>
                  <a:rPr lang="ko-KR" altLang="en-US" sz="1600" dirty="0"/>
                  <a:t>이어의 가중치는 이 </a:t>
                </a:r>
                <a:r>
                  <a:rPr lang="ko-KR" altLang="en-US" sz="1600" b="1" dirty="0"/>
                  <a:t>단일 오차</a:t>
                </a:r>
                <a:r>
                  <a:rPr lang="ko-KR" altLang="en-US" sz="1600" dirty="0"/>
                  <a:t>에 대한 </a:t>
                </a:r>
                <a:r>
                  <a:rPr lang="en-US" altLang="ko-KR" sz="1600" dirty="0"/>
                  <a:t>gradient</a:t>
                </a:r>
                <a:r>
                  <a:rPr lang="ko-KR" altLang="en-US" sz="1600" dirty="0"/>
                  <a:t>를 통해 갱신된다</a:t>
                </a:r>
                <a:r>
                  <a:rPr lang="en-US" altLang="ko-KR" sz="1600" dirty="0"/>
                  <a:t>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dirty="0"/>
                  <a:t>RNN</a:t>
                </a:r>
                <a:r>
                  <a:rPr lang="ko-KR" altLang="en-US" dirty="0"/>
                  <a:t>에서는 “시간에 따라 여러 단계</a:t>
                </a:r>
                <a:r>
                  <a:rPr lang="en-US" altLang="ko-KR" dirty="0"/>
                  <a:t>(t)”</a:t>
                </a:r>
                <a:r>
                  <a:rPr lang="ko-KR" altLang="en-US" dirty="0"/>
                  <a:t>가 존재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/>
                  <a:t>RNN</a:t>
                </a:r>
                <a:r>
                  <a:rPr lang="ko-KR" altLang="en-US" sz="1600" dirty="0"/>
                  <a:t>은 시퀀스 입력 </a:t>
                </a:r>
                <a14:m>
                  <m:oMath xmlns:m="http://schemas.openxmlformats.org/officeDocument/2006/math">
                    <m:d>
                      <m:dPr>
                        <m:sepChr m:val=","/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  <m:e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..</m:t>
                        </m:r>
                        <m:sSub>
                          <m:sSub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sz="1600" dirty="0"/>
                  <a:t>을 처리한다</a:t>
                </a:r>
                <a:r>
                  <a:rPr lang="en-US" altLang="ko-KR" sz="1600" dirty="0"/>
                  <a:t>.</a:t>
                </a:r>
                <a:br>
                  <a:rPr lang="en-US" altLang="ko-KR" sz="1600" dirty="0"/>
                </a:br>
                <a:r>
                  <a:rPr lang="ko-KR" altLang="en-US" sz="1600" dirty="0" err="1"/>
                  <a:t>시간축을</a:t>
                </a:r>
                <a:r>
                  <a:rPr lang="ko-KR" altLang="en-US" sz="1600" dirty="0"/>
                  <a:t> 따라 네트워크가 </a:t>
                </a:r>
                <a:r>
                  <a:rPr lang="ko-KR" altLang="en-US" sz="1600" b="1" dirty="0"/>
                  <a:t>반복적으로 작동</a:t>
                </a:r>
                <a:r>
                  <a:rPr lang="ko-KR" altLang="en-US" sz="1600" dirty="0"/>
                  <a:t>하며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각 시점마다 출력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600" dirty="0"/>
                  <a:t>를 예측한다</a:t>
                </a:r>
                <a:r>
                  <a:rPr lang="en-US" altLang="ko-KR" sz="1600" dirty="0"/>
                  <a:t>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hh</m:t>
                              </m:r>
                            </m:sub>
                          </m:sSub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ko-KR" altLang="en-US" sz="1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16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1600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여기서 각 시점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ko-KR" altLang="en-US" sz="1600" dirty="0"/>
                  <a:t>마다 </a:t>
                </a:r>
                <a:r>
                  <a:rPr lang="ko-KR" altLang="en-US" sz="1600" b="1" dirty="0" err="1"/>
                  <a:t>실제값</a:t>
                </a:r>
                <a:r>
                  <a:rPr lang="ko-KR" altLang="en-US" sz="16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600" dirty="0"/>
                  <a:t>이 존재할 수 있다</a:t>
                </a:r>
                <a:r>
                  <a:rPr lang="en-US" altLang="ko-KR" sz="1600" dirty="0"/>
                  <a:t>. </a:t>
                </a:r>
                <a:r>
                  <a:rPr lang="ko-KR" altLang="en-US" sz="1600" dirty="0"/>
                  <a:t>따라서 오차도 시점별로 계산된다</a:t>
                </a:r>
                <a:r>
                  <a:rPr lang="en-US" altLang="ko-KR" sz="1600" dirty="0"/>
                  <a:t>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sepChr m:val=","/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acc>
                            <m:accPr>
                              <m:chr m:val="̂"/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ko-KR" altLang="en-US" sz="1600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즉</a:t>
                </a:r>
                <a:r>
                  <a:rPr lang="en-US" altLang="ko-KR" sz="1600" dirty="0"/>
                  <a:t>, RNN</a:t>
                </a:r>
                <a:r>
                  <a:rPr lang="ko-KR" altLang="en-US" sz="1600" dirty="0"/>
                  <a:t>은 한 번의 입력에 대해 </a:t>
                </a:r>
                <a:r>
                  <a:rPr lang="ko-KR" altLang="en-US" sz="1600" b="1" dirty="0"/>
                  <a:t>여러 개의 출력과 오차를 생성</a:t>
                </a:r>
                <a:r>
                  <a:rPr lang="ko-KR" altLang="en-US" sz="1600" dirty="0"/>
                  <a:t>한다</a:t>
                </a:r>
                <a:r>
                  <a:rPr lang="en-US" altLang="ko-KR" sz="1600" dirty="0"/>
                  <a:t>.</a:t>
                </a:r>
              </a:p>
            </p:txBody>
          </p:sp>
        </mc:Choice>
        <mc:Fallback xmlns="">
          <p:sp>
            <p:nvSpPr>
              <p:cNvPr id="5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498994" y="951899"/>
                <a:ext cx="8220709" cy="5760700"/>
              </a:xfrm>
              <a:blipFill>
                <a:blip r:embed="rId2"/>
                <a:stretch>
                  <a:fillRect l="-519" t="-529" b="-23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96781" y="548650"/>
            <a:ext cx="8107710" cy="800724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시계열 문제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4294967295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시계열 문제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시계열 분석이란 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특정 대상의 시간에 따라 변하는 데이터를 사용하여 추이를 분석하는 것</a:t>
            </a:r>
            <a:endParaRPr lang="en-US" altLang="ko-KR" b="1" dirty="0">
              <a:solidFill>
                <a:srgbClr val="0070C0"/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예를 들어 주가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/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환율 변동 및 기온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/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습도 변화 등이 대표적인 시계열 분석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추세를 파악하거나 향후 전망 등을 예측하기 위한 용도로 시계열 분석을 사용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E9ABC-93D6-9CF5-6CEA-A2315EBCF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A7667-834A-A9CB-385C-432CE48FB20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6781" y="260615"/>
            <a:ext cx="8107710" cy="627903"/>
          </a:xfrm>
        </p:spPr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구조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7E374F90-2689-64E1-2E4E-A62C0C31D18E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498994" y="951899"/>
                <a:ext cx="8220709" cy="5760700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en-US" altLang="ko-KR" b="1" dirty="0">
                    <a:latin typeface="KoPub돋움체_Pro Bold" pitchFamily="18" charset="-127"/>
                    <a:ea typeface="KoPub돋움체_Pro Bold" pitchFamily="18" charset="-127"/>
                  </a:rPr>
                  <a:t> RNN </a:t>
                </a:r>
                <a:r>
                  <a:rPr lang="ko-KR" altLang="en-US" b="1" dirty="0">
                    <a:latin typeface="KoPub돋움체_Pro Bold" pitchFamily="18" charset="-127"/>
                    <a:ea typeface="KoPub돋움체_Pro Bold" pitchFamily="18" charset="-127"/>
                  </a:rPr>
                  <a:t>구조</a:t>
                </a:r>
                <a:endParaRPr lang="en-US" altLang="ko-KR" dirty="0">
                  <a:latin typeface="KoPub돋움체_Pro Light" pitchFamily="18" charset="-127"/>
                  <a:ea typeface="KoPub돋움체_Pro Light" pitchFamily="18" charset="-127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전체 시퀀스에 대한 총 오차 </a:t>
                </a:r>
                <a:r>
                  <a:rPr lang="en-US" altLang="ko-KR" dirty="0"/>
                  <a:t>(E)</a:t>
                </a:r>
              </a:p>
              <a:p>
                <a:pPr lvl="2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/>
                  <a:t>RNN</a:t>
                </a:r>
                <a:r>
                  <a:rPr lang="ko-KR" altLang="en-US" sz="1600" dirty="0"/>
                  <a:t>의 전체 학습 오차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ko-KR" altLang="en-US" sz="1600" dirty="0"/>
                  <a:t>는 모든 시점의 오차를 합한 것이다</a:t>
                </a:r>
                <a:r>
                  <a:rPr lang="en-US" altLang="ko-KR" sz="1600" dirty="0"/>
                  <a:t>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14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grow m:val="on"/>
                          <m:ctrlPr>
                            <a:rPr lang="ko-KR" alt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en-US" altLang="ko-KR" sz="14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grow m:val="on"/>
                          <m:ctrlPr>
                            <a:rPr lang="ko-KR" alt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nary>
                      <m:d>
                        <m:dPr>
                          <m:sepChr m:val=","/>
                          <m:ctrlPr>
                            <a:rPr lang="ko-KR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acc>
                            <m:accPr>
                              <m:chr m:val="̂"/>
                              <m:ctrlP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ko-KR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ko-KR" alt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ko-KR" altLang="en-US" sz="1400" dirty="0"/>
              </a:p>
              <a:p>
                <a:pPr lvl="2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따라서 </a:t>
                </a:r>
                <a:r>
                  <a:rPr lang="en-US" altLang="ko-KR" sz="1600" dirty="0"/>
                  <a:t>RNN</a:t>
                </a:r>
                <a:r>
                  <a:rPr lang="ko-KR" altLang="en-US" sz="1600" dirty="0"/>
                  <a:t>의 학습은 “각 시점의 오차를 모두 고려하여”</a:t>
                </a:r>
                <a:br>
                  <a:rPr lang="ko-KR" altLang="en-US" sz="1600" dirty="0"/>
                </a:br>
                <a:r>
                  <a:rPr lang="ko-KR" altLang="en-US" sz="1600" dirty="0"/>
                  <a:t>그 영향을 </a:t>
                </a:r>
                <a:r>
                  <a:rPr lang="ko-KR" altLang="en-US" sz="1600" b="1" dirty="0"/>
                  <a:t>시간 </a:t>
                </a:r>
                <a:r>
                  <a:rPr lang="ko-KR" altLang="en-US" sz="1600" b="1" dirty="0" err="1"/>
                  <a:t>역전파</a:t>
                </a:r>
                <a:r>
                  <a:rPr lang="en-US" altLang="ko-KR" sz="1600" b="1" dirty="0"/>
                  <a:t>(BPTT, Backpropagation Through Time)</a:t>
                </a:r>
                <a:r>
                  <a:rPr lang="ko-KR" altLang="en-US" sz="1600" dirty="0"/>
                  <a:t> 를 통해 가중치에 반영한다</a:t>
                </a:r>
                <a:r>
                  <a:rPr lang="en-US" altLang="ko-KR" sz="1600" dirty="0"/>
                  <a:t>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왜 이렇게 해야 하는가</a:t>
                </a:r>
                <a:r>
                  <a:rPr lang="en-US" altLang="ko-KR" dirty="0"/>
                  <a:t>? 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/>
                  <a:t>RNN</a:t>
                </a:r>
                <a:r>
                  <a:rPr lang="ko-KR" altLang="en-US" sz="1600" dirty="0"/>
                  <a:t>은 단일 입력</a:t>
                </a:r>
                <a:r>
                  <a:rPr lang="en-US" altLang="ko-KR" sz="1600" dirty="0"/>
                  <a:t>-</a:t>
                </a:r>
                <a:r>
                  <a:rPr lang="ko-KR" altLang="en-US" sz="1600" dirty="0"/>
                  <a:t>출력 관계가 아니라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시간적으로 연결된 연속적인 데이터 관계를 학습하기 때문이다</a:t>
                </a:r>
                <a:r>
                  <a:rPr lang="en-US" altLang="ko-KR" sz="1600" dirty="0"/>
                  <a:t>.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과거 시점의 은닉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600" dirty="0"/>
                  <a:t>이 현재의 출력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600" dirty="0"/>
                  <a:t>에 영향을 준다</a:t>
                </a:r>
                <a:r>
                  <a:rPr lang="en-US" altLang="ko-KR" sz="1600" dirty="0"/>
                  <a:t>.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따라서 현재의 오차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600" dirty="0"/>
                  <a:t>는 </a:t>
                </a:r>
                <a:r>
                  <a:rPr lang="ko-KR" altLang="en-US" sz="1600" b="1" dirty="0"/>
                  <a:t>이전 시점의 가중치와 은닉 상태에도 영향을 미친다</a:t>
                </a:r>
                <a:r>
                  <a:rPr lang="en-US" altLang="ko-KR" sz="1600" b="1" dirty="0"/>
                  <a:t>.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즉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오차가 단일 시점에 머무르지 않고 </a:t>
                </a:r>
                <a:r>
                  <a:rPr lang="ko-KR" altLang="en-US" sz="1600" b="1" dirty="0"/>
                  <a:t>시간 축을 거슬러 전파</a:t>
                </a:r>
                <a:r>
                  <a:rPr lang="ko-KR" altLang="en-US" sz="1600" dirty="0"/>
                  <a:t>되어야 한다</a:t>
                </a:r>
                <a:r>
                  <a:rPr lang="en-US" altLang="ko-KR" sz="1600" dirty="0"/>
                  <a:t>.</a:t>
                </a:r>
                <a:br>
                  <a:rPr lang="en-US" altLang="ko-KR" sz="1600" dirty="0"/>
                </a:br>
                <a:r>
                  <a:rPr lang="ko-KR" altLang="en-US" sz="1600" dirty="0"/>
                  <a:t>이 과정을 </a:t>
                </a:r>
                <a:r>
                  <a:rPr lang="en-US" altLang="ko-KR" sz="1600" b="1" dirty="0"/>
                  <a:t>BPTT (Backpropagation Through Time)</a:t>
                </a:r>
                <a:r>
                  <a:rPr lang="ko-KR" altLang="en-US" sz="1600" dirty="0"/>
                  <a:t> 라고 부른다</a:t>
                </a:r>
                <a:r>
                  <a:rPr lang="en-US" altLang="ko-KR" sz="1600" dirty="0"/>
                  <a:t>.</a:t>
                </a:r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7E374F90-2689-64E1-2E4E-A62C0C31D1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498994" y="951899"/>
                <a:ext cx="8220709" cy="5760700"/>
              </a:xfrm>
              <a:blipFill>
                <a:blip r:embed="rId2"/>
                <a:stretch>
                  <a:fillRect l="-5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3775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BADAD-E2BC-0BA5-4869-F0E2D360E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BDE6C6-D8FD-A413-5075-C0E0C9AB4CE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6781" y="260615"/>
            <a:ext cx="8107710" cy="627903"/>
          </a:xfrm>
        </p:spPr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구조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06FEE7B-B786-2D48-8057-2F51FF47AA0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8994" y="951899"/>
            <a:ext cx="8220709" cy="576070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 RNN 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구조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/>
              <a:t>Feedforward</a:t>
            </a:r>
            <a:r>
              <a:rPr lang="ko-KR" altLang="en-US" dirty="0"/>
              <a:t>와의 비교 요약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3A73A1-FAF0-1B2F-15BF-54C6BB74E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783" y="2038156"/>
            <a:ext cx="7676623" cy="288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252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58BBBAE8-E3FE-0DBC-F872-A74D8294EBCD}"/>
              </a:ext>
            </a:extLst>
          </p:cNvPr>
          <p:cNvSpPr txBox="1">
            <a:spLocks/>
          </p:cNvSpPr>
          <p:nvPr/>
        </p:nvSpPr>
        <p:spPr>
          <a:xfrm>
            <a:off x="769938" y="26638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순환 신경망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(RNN)</a:t>
            </a:r>
            <a:endParaRPr lang="ko-KR" altLang="en-US" dirty="0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2EFCCAF4-D695-69FA-14D5-3B34CD68521C}"/>
              </a:ext>
            </a:extLst>
          </p:cNvPr>
          <p:cNvSpPr txBox="1">
            <a:spLocks/>
          </p:cNvSpPr>
          <p:nvPr/>
        </p:nvSpPr>
        <p:spPr>
          <a:xfrm>
            <a:off x="498994" y="1182327"/>
            <a:ext cx="8220709" cy="49646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RNN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순환적으로 현재와 종전 입력에 기반하여 예측을 한다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반면에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FFNN(Feed Forward Neural Network)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은 현재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입력값에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기반하여 예측을 한다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.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RNN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입력 시퀀스로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하나의 데이터 </a:t>
            </a:r>
            <a:r>
              <a:rPr lang="en-US" altLang="ko-KR" sz="2000" i="1" dirty="0" err="1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sz="2000" i="1" baseline="-25000" dirty="0" err="1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현 입력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처리하고 은닉상태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(hidden state)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벡터 </a:t>
            </a:r>
            <a:r>
              <a:rPr lang="en-US" altLang="ko-KR" sz="2000" dirty="0" err="1">
                <a:latin typeface="KoPub돋움체_Pro Light" pitchFamily="18" charset="-127"/>
                <a:ea typeface="KoPub돋움체_Pro Light" pitchFamily="18" charset="-127"/>
              </a:rPr>
              <a:t>h</a:t>
            </a:r>
            <a:r>
              <a:rPr lang="en-US" altLang="ko-KR" sz="2000" baseline="-25000" dirty="0" err="1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과거정보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종전 입력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대한 메모리로 유지한다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RNN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ko-KR" altLang="en-US" dirty="0"/>
              <a:t>시퀀스 데이터를 처리하기 위해 여러 타임스텝</a:t>
            </a:r>
            <a:r>
              <a:rPr lang="en-US" altLang="ko-KR" dirty="0"/>
              <a:t>(time step)</a:t>
            </a:r>
            <a:r>
              <a:rPr lang="ko-KR" altLang="en-US" dirty="0"/>
              <a:t>에 걸쳐 시간적 의존성 또는 구조를 포착하기 위해 관련 정보를 유지하는 방법을 학습한다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F42468-C329-BF03-2126-ACAD317C2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829" y="4765269"/>
            <a:ext cx="5991128" cy="182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991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58BBBAE8-E3FE-0DBC-F872-A74D8294EBCD}"/>
              </a:ext>
            </a:extLst>
          </p:cNvPr>
          <p:cNvSpPr txBox="1">
            <a:spLocks/>
          </p:cNvSpPr>
          <p:nvPr/>
        </p:nvSpPr>
        <p:spPr>
          <a:xfrm>
            <a:off x="649181" y="145401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순환 신경망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(RNN)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2590AB-C84F-22EF-B85B-AB47746EA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15" y="4177891"/>
            <a:ext cx="6357366" cy="2484822"/>
          </a:xfrm>
          <a:prstGeom prst="rect">
            <a:avLst/>
          </a:prstGeom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5ACD3DC3-B435-9EB0-DFCC-AE331AAE2B77}"/>
              </a:ext>
            </a:extLst>
          </p:cNvPr>
          <p:cNvSpPr txBox="1">
            <a:spLocks/>
          </p:cNvSpPr>
          <p:nvPr/>
        </p:nvSpPr>
        <p:spPr>
          <a:xfrm>
            <a:off x="498994" y="951899"/>
            <a:ext cx="8220709" cy="49646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순환 신경망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(RNN)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RNN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입력과 출력에 따라 유형이 다양함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ko-KR" b="1" dirty="0">
                <a:solidFill>
                  <a:srgbClr val="FF0000"/>
                </a:solidFill>
                <a:latin typeface="KoPub돋움체_Pro Light" pitchFamily="18" charset="-127"/>
                <a:ea typeface="KoPub돋움체_Pro Light" pitchFamily="18" charset="-127"/>
              </a:rPr>
              <a:t>1.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일대일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순환이 없기 때문에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RNN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이라고 말하기 어려우며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순방향 네트워크가 대표적 사례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ko-KR" b="1" dirty="0">
                <a:solidFill>
                  <a:srgbClr val="FF0000"/>
                </a:solidFill>
                <a:latin typeface="KoPub돋움체_Pro Light" pitchFamily="18" charset="-127"/>
                <a:ea typeface="KoPub돋움체_Pro Light" pitchFamily="18" charset="-127"/>
              </a:rPr>
              <a:t>2.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일대다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입력이 하나이고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출력이 다수인 구조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이미지를 입력해서 이미지에 대한 설명을 문장으로 출력하는 이미지 캡션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(image captioning)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대표적 사례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ko-KR" b="1" dirty="0">
                <a:solidFill>
                  <a:srgbClr val="FF0000"/>
                </a:solidFill>
                <a:latin typeface="KoPub돋움체_Pro Light" pitchFamily="18" charset="-127"/>
                <a:ea typeface="KoPub돋움체_Pro Light" pitchFamily="18" charset="-127"/>
              </a:rPr>
              <a:t>3.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다대일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입력이 다수이고 출력이 하나인 구조로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문장을 입력해서 긍정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/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부정을 출력하는 감성 분석기에서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58BBBAE8-E3FE-0DBC-F872-A74D8294EBCD}"/>
              </a:ext>
            </a:extLst>
          </p:cNvPr>
          <p:cNvSpPr txBox="1">
            <a:spLocks/>
          </p:cNvSpPr>
          <p:nvPr/>
        </p:nvSpPr>
        <p:spPr>
          <a:xfrm>
            <a:off x="649181" y="260615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순환 신경망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(RNN)</a:t>
            </a:r>
            <a:endParaRPr lang="ko-KR" altLang="en-US" dirty="0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66EEBDDD-BA52-B03F-0C90-43C4B6288F7F}"/>
              </a:ext>
            </a:extLst>
          </p:cNvPr>
          <p:cNvSpPr txBox="1">
            <a:spLocks/>
          </p:cNvSpPr>
          <p:nvPr/>
        </p:nvSpPr>
        <p:spPr>
          <a:xfrm>
            <a:off x="-19468" y="1229507"/>
            <a:ext cx="8220709" cy="49646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800" dirty="0">
                <a:latin typeface="KoPub돋움체_Pro Light" pitchFamily="18" charset="-127"/>
                <a:ea typeface="KoPub돋움체_Pro Light" pitchFamily="18" charset="-127"/>
              </a:rPr>
              <a:t> Backpropagation</a:t>
            </a:r>
            <a:r>
              <a:rPr lang="ko-KR" altLang="en-US" sz="1800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sz="1800" dirty="0">
                <a:latin typeface="KoPub돋움체_Pro Light" pitchFamily="18" charset="-127"/>
                <a:ea typeface="KoPub돋움체_Pro Light" pitchFamily="18" charset="-127"/>
              </a:rPr>
              <a:t>Through</a:t>
            </a:r>
            <a:r>
              <a:rPr lang="ko-KR" altLang="en-US" sz="1800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sz="1800" dirty="0">
                <a:latin typeface="KoPub돋움체_Pro Light" pitchFamily="18" charset="-127"/>
                <a:ea typeface="KoPub돋움체_Pro Light" pitchFamily="18" charset="-127"/>
              </a:rPr>
              <a:t>Time(BPTT)</a:t>
            </a:r>
          </a:p>
          <a:p>
            <a:pPr lvl="2">
              <a:lnSpc>
                <a:spcPct val="150000"/>
              </a:lnSpc>
            </a:pP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DNN(Deep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Neural Network)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cost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를 최소화 하기 위해 역전파를 이용하여 가중치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(weight)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를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변경한다</a:t>
            </a: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RNN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은 시간적 의존성</a:t>
            </a:r>
            <a:r>
              <a:rPr lang="en-US" altLang="ko-KR" sz="1200" dirty="0">
                <a:latin typeface="KoPub돋움체_Pro Light" pitchFamily="18" charset="-127"/>
                <a:ea typeface="KoPub돋움체_Pro Light" pitchFamily="18" charset="-127"/>
              </a:rPr>
              <a:t> (</a:t>
            </a:r>
            <a:r>
              <a:rPr lang="en-US" altLang="ko-KR" sz="1600" dirty="0"/>
              <a:t>temporal dependency)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을 제어하기 위해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BPTT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라는 변형된 </a:t>
            </a:r>
            <a:r>
              <a:rPr lang="ko-KR" altLang="en-US" sz="1600" dirty="0" err="1">
                <a:latin typeface="KoPub돋움체_Pro Light" pitchFamily="18" charset="-127"/>
                <a:ea typeface="KoPub돋움체_Pro Light" pitchFamily="18" charset="-127"/>
              </a:rPr>
              <a:t>역전파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 방식을 사용한다</a:t>
            </a: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Temporal dependency</a:t>
            </a:r>
            <a:r>
              <a:rPr lang="ko-KR" altLang="en-US" b="1" dirty="0"/>
              <a:t>는 시간에 따라 달라지는 데이터나 이벤트 사이의 의존 관계를 의미</a:t>
            </a:r>
            <a:r>
              <a:rPr lang="en-US" altLang="ko-KR" b="1" dirty="0"/>
              <a:t>. RNN </a:t>
            </a:r>
            <a:r>
              <a:rPr lang="ko-KR" altLang="en-US" b="1" dirty="0"/>
              <a:t>순환 신경망은 이전 시간 단계의 출력이 현재 단계의 입력에 영향을 미치는 구조로</a:t>
            </a:r>
            <a:r>
              <a:rPr lang="en-US" altLang="ko-KR" b="1" dirty="0"/>
              <a:t>, </a:t>
            </a:r>
            <a:r>
              <a:rPr lang="ko-KR" altLang="en-US" b="1" dirty="0"/>
              <a:t>시간에 따른 의존성을 모델링함</a:t>
            </a:r>
            <a:endParaRPr lang="en-US" altLang="ko-KR" b="1" dirty="0">
              <a:ea typeface="KoPub돋움체_Pro Light" pitchFamily="18" charset="-127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가지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weight matrices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를 어떻게 변경하는가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?</a:t>
            </a:r>
          </a:p>
          <a:p>
            <a:pPr marL="677862" lvl="2" indent="0">
              <a:lnSpc>
                <a:spcPct val="150000"/>
              </a:lnSpc>
              <a:buNone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  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- U =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sz="1600" i="1" dirty="0" err="1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sz="1600" i="1" baseline="-25000" dirty="0" err="1">
                <a:latin typeface="KoPub돋움체_Pro Light" pitchFamily="18" charset="-127"/>
                <a:ea typeface="KoPub돋움체_Pro Light" pitchFamily="18" charset="-127"/>
              </a:rPr>
              <a:t>xh</a:t>
            </a:r>
            <a:r>
              <a:rPr lang="en-US" altLang="ko-KR" sz="1600" i="1" baseline="-25000" dirty="0">
                <a:latin typeface="KoPub돋움체_Pro Light" pitchFamily="18" charset="-127"/>
                <a:ea typeface="KoPub돋움체_Pro Light" pitchFamily="18" charset="-127"/>
              </a:rPr>
              <a:t> 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Input to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hidden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weights</a:t>
            </a:r>
          </a:p>
          <a:p>
            <a:pPr marL="677862" lvl="2" indent="0">
              <a:lnSpc>
                <a:spcPct val="150000"/>
              </a:lnSpc>
              <a:buNone/>
            </a:pP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   - V = </a:t>
            </a:r>
            <a:r>
              <a:rPr lang="en-US" altLang="ko-KR" sz="1600" i="1" dirty="0" err="1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sz="1600" i="1" baseline="-25000" dirty="0" err="1">
                <a:latin typeface="KoPub돋움체_Pro Light" pitchFamily="18" charset="-127"/>
                <a:ea typeface="KoPub돋움체_Pro Light" pitchFamily="18" charset="-127"/>
              </a:rPr>
              <a:t>hh</a:t>
            </a:r>
            <a:r>
              <a:rPr lang="en-US" altLang="ko-KR" sz="1600" i="1" baseline="-25000" dirty="0">
                <a:latin typeface="KoPub돋움체_Pro Light" pitchFamily="18" charset="-127"/>
                <a:ea typeface="KoPub돋움체_Pro Light" pitchFamily="18" charset="-127"/>
              </a:rPr>
              <a:t> 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hidden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to hidden weights</a:t>
            </a:r>
          </a:p>
          <a:p>
            <a:pPr marL="677862" lvl="2" indent="0">
              <a:lnSpc>
                <a:spcPct val="150000"/>
              </a:lnSpc>
              <a:buNone/>
            </a:pP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   - W = </a:t>
            </a:r>
            <a:r>
              <a:rPr lang="en-US" altLang="ko-KR" sz="1600" i="1" dirty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sz="1600" i="1" baseline="-25000" dirty="0">
                <a:latin typeface="KoPub돋움체_Pro Light" pitchFamily="18" charset="-127"/>
                <a:ea typeface="KoPub돋움체_Pro Light" pitchFamily="18" charset="-127"/>
              </a:rPr>
              <a:t>hy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Hidden to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output weights</a:t>
            </a: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	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F12669-A552-F034-FD8E-AC7DC2752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5046843"/>
            <a:ext cx="4435739" cy="143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105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58BBBAE8-E3FE-0DBC-F872-A74D8294EBCD}"/>
              </a:ext>
            </a:extLst>
          </p:cNvPr>
          <p:cNvSpPr txBox="1">
            <a:spLocks/>
          </p:cNvSpPr>
          <p:nvPr/>
        </p:nvSpPr>
        <p:spPr>
          <a:xfrm>
            <a:off x="649181" y="260615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순환 신경망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(RNN)</a:t>
            </a:r>
            <a:endParaRPr lang="ko-KR" altLang="en-US" dirty="0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DC55BB55-6B9B-5674-220C-22D81603DD37}"/>
              </a:ext>
            </a:extLst>
          </p:cNvPr>
          <p:cNvSpPr txBox="1">
            <a:spLocks/>
          </p:cNvSpPr>
          <p:nvPr/>
        </p:nvSpPr>
        <p:spPr>
          <a:xfrm>
            <a:off x="268567" y="1067113"/>
            <a:ext cx="8681565" cy="5645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en-US" altLang="ko-KR" sz="1800" dirty="0">
                <a:latin typeface="KoPub돋움체_Pro Light" pitchFamily="18" charset="-127"/>
                <a:ea typeface="KoPub돋움체_Pro Light" pitchFamily="18" charset="-127"/>
              </a:rPr>
              <a:t>BPTT</a:t>
            </a:r>
            <a:r>
              <a:rPr lang="ko-KR" altLang="en-US" sz="1800" dirty="0">
                <a:latin typeface="KoPub돋움체_Pro Light" pitchFamily="18" charset="-127"/>
                <a:ea typeface="KoPub돋움체_Pro Light" pitchFamily="18" charset="-127"/>
              </a:rPr>
              <a:t>에서 기울기 계산과 가중치</a:t>
            </a:r>
            <a:r>
              <a:rPr lang="en-US" altLang="ko-KR" sz="1800" dirty="0">
                <a:latin typeface="KoPub돋움체_Pro Light" pitchFamily="18" charset="-127"/>
                <a:ea typeface="KoPub돋움체_Pro Light" pitchFamily="18" charset="-127"/>
              </a:rPr>
              <a:t>(Weight) </a:t>
            </a:r>
            <a:r>
              <a:rPr lang="ko-KR" altLang="en-US" sz="1800" dirty="0">
                <a:latin typeface="KoPub돋움체_Pro Light" pitchFamily="18" charset="-127"/>
                <a:ea typeface="KoPub돋움체_Pro Light" pitchFamily="18" charset="-127"/>
              </a:rPr>
              <a:t>변경</a:t>
            </a:r>
            <a:endParaRPr lang="en-US" altLang="ko-KR" sz="1800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sz="1800" b="1" dirty="0">
                <a:ea typeface="KoPub돋움체_Pro Light" pitchFamily="18" charset="-127"/>
              </a:rPr>
              <a:t>  </a:t>
            </a:r>
            <a:r>
              <a:rPr lang="en-US" altLang="ko-KR" b="1" dirty="0">
                <a:ea typeface="KoPub돋움체_Pro Light" pitchFamily="18" charset="-127"/>
              </a:rPr>
              <a:t>1. </a:t>
            </a:r>
            <a:r>
              <a:rPr lang="ko-KR" altLang="en-US" b="1" dirty="0"/>
              <a:t>역방향 전파</a:t>
            </a:r>
            <a:r>
              <a:rPr lang="en-US" altLang="ko-KR" b="1" dirty="0"/>
              <a:t>, Backpropagation Through Time, BPTT : </a:t>
            </a:r>
            <a:r>
              <a:rPr lang="ko-KR" altLang="en-US" dirty="0"/>
              <a:t>손실함수의 기울기를 시간 </a:t>
            </a: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/>
              <a:t>     </a:t>
            </a:r>
            <a:r>
              <a:rPr lang="ko-KR" altLang="en-US" dirty="0"/>
              <a:t>축에 따라 계산하고</a:t>
            </a:r>
            <a:r>
              <a:rPr lang="en-US" altLang="ko-KR" dirty="0"/>
              <a:t>, </a:t>
            </a:r>
            <a:r>
              <a:rPr lang="ko-KR" altLang="en-US" dirty="0"/>
              <a:t>그 기울기를 기반으로 가중치를 업데이트한다</a:t>
            </a:r>
            <a:r>
              <a:rPr lang="en-US" altLang="ko-KR" dirty="0"/>
              <a:t>.</a:t>
            </a:r>
          </a:p>
          <a:p>
            <a:pPr marL="334963" lvl="1" indent="0">
              <a:lnSpc>
                <a:spcPct val="150000"/>
              </a:lnSpc>
              <a:buNone/>
            </a:pPr>
            <a:r>
              <a:rPr lang="ko-KR" altLang="en-US" b="1" dirty="0"/>
              <a:t>  </a:t>
            </a:r>
            <a:r>
              <a:rPr lang="en-US" altLang="ko-KR" b="1" dirty="0"/>
              <a:t>1.1 </a:t>
            </a:r>
            <a:r>
              <a:rPr lang="ko-KR" altLang="en-US" b="1" dirty="0"/>
              <a:t>절차</a:t>
            </a:r>
            <a:r>
              <a:rPr lang="en-US" altLang="ko-KR" dirty="0"/>
              <a:t>: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순차적인 계산</a:t>
            </a:r>
            <a:r>
              <a:rPr lang="en-US" altLang="ko-KR" sz="1600" dirty="0"/>
              <a:t>: RNN</a:t>
            </a:r>
            <a:r>
              <a:rPr lang="ko-KR" altLang="en-US" sz="1600" dirty="0"/>
              <a:t>의 역전파는 </a:t>
            </a:r>
            <a:r>
              <a:rPr lang="ko-KR" altLang="en-US" sz="1600" b="1" dirty="0"/>
              <a:t>시간을 따라 진행되며</a:t>
            </a:r>
            <a:r>
              <a:rPr lang="en-US" altLang="ko-KR" sz="1600" dirty="0"/>
              <a:t>, </a:t>
            </a:r>
            <a:r>
              <a:rPr lang="ko-KR" altLang="en-US" sz="1600" dirty="0"/>
              <a:t>각 시간 단계에서 발생한 손실에 대한 기울기</a:t>
            </a:r>
            <a:r>
              <a:rPr lang="en-US" altLang="ko-KR" sz="1600" dirty="0"/>
              <a:t>(gradient) </a:t>
            </a:r>
            <a:r>
              <a:rPr lang="ko-KR" altLang="en-US" sz="1600" dirty="0"/>
              <a:t>를 계산한다</a:t>
            </a:r>
            <a:r>
              <a:rPr lang="en-US" altLang="ko-KR" sz="1600" dirty="0"/>
              <a:t>.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기울기를 계산하는 과정에서 </a:t>
            </a:r>
            <a:r>
              <a:rPr lang="ko-KR" altLang="en-US" sz="1600" b="1" dirty="0"/>
              <a:t>기울기는 시간 순서대로 전달</a:t>
            </a:r>
            <a:r>
              <a:rPr lang="ko-KR" altLang="en-US" sz="1600" dirty="0"/>
              <a:t>되며</a:t>
            </a:r>
            <a:r>
              <a:rPr lang="en-US" altLang="ko-KR" sz="1600" dirty="0"/>
              <a:t>, </a:t>
            </a:r>
            <a:r>
              <a:rPr lang="ko-KR" altLang="en-US" sz="1600" b="1" dirty="0"/>
              <a:t>시간을 거슬러 올라가면서</a:t>
            </a:r>
            <a:r>
              <a:rPr lang="ko-KR" altLang="en-US" sz="1600" dirty="0"/>
              <a:t> 각 가중치에 대한 기울기를 계산한다</a:t>
            </a:r>
            <a:r>
              <a:rPr lang="en-US" altLang="ko-KR" sz="1600" dirty="0"/>
              <a:t>.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334963" lvl="1" indent="0">
              <a:lnSpc>
                <a:spcPct val="150000"/>
              </a:lnSpc>
              <a:buNone/>
            </a:pPr>
            <a:r>
              <a:rPr lang="ko-KR" altLang="en-US" sz="1400" b="1" dirty="0"/>
              <a:t>   </a:t>
            </a:r>
            <a:r>
              <a:rPr lang="en-US" altLang="ko-KR" sz="1400" b="1" dirty="0"/>
              <a:t>1.2 </a:t>
            </a:r>
            <a:r>
              <a:rPr lang="ko-KR" altLang="en-US" sz="1400" b="1" dirty="0"/>
              <a:t>출력의 기울기</a:t>
            </a:r>
            <a:endParaRPr lang="en-US" altLang="ko-KR" sz="1400" b="1" dirty="0"/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출력층의 기울기를 먼저 계산한다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0EAB01D-835E-03A2-9DEB-58F297F76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401" y="5675673"/>
            <a:ext cx="1914622" cy="66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89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9370D-1EEF-AD31-CF2A-F6DDE307F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2C62867-36C9-383E-8360-6D475D95E73C}"/>
              </a:ext>
            </a:extLst>
          </p:cNvPr>
          <p:cNvSpPr txBox="1">
            <a:spLocks/>
          </p:cNvSpPr>
          <p:nvPr/>
        </p:nvSpPr>
        <p:spPr>
          <a:xfrm>
            <a:off x="649181" y="260615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순환 신경망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(RNN)</a:t>
            </a:r>
            <a:endParaRPr lang="ko-KR" altLang="en-US" dirty="0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292A71B1-3B7C-85F2-259C-3C3C8B34C4AB}"/>
              </a:ext>
            </a:extLst>
          </p:cNvPr>
          <p:cNvSpPr txBox="1">
            <a:spLocks/>
          </p:cNvSpPr>
          <p:nvPr/>
        </p:nvSpPr>
        <p:spPr>
          <a:xfrm>
            <a:off x="268567" y="1067113"/>
            <a:ext cx="8681565" cy="5645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en-US" altLang="ko-KR" sz="1800" dirty="0">
                <a:latin typeface="KoPub돋움체_Pro Light" pitchFamily="18" charset="-127"/>
                <a:ea typeface="KoPub돋움체_Pro Light" pitchFamily="18" charset="-127"/>
              </a:rPr>
              <a:t>BPTT</a:t>
            </a:r>
            <a:r>
              <a:rPr lang="ko-KR" altLang="en-US" sz="1800" dirty="0">
                <a:latin typeface="KoPub돋움체_Pro Light" pitchFamily="18" charset="-127"/>
                <a:ea typeface="KoPub돋움체_Pro Light" pitchFamily="18" charset="-127"/>
              </a:rPr>
              <a:t>에서 기울기 계산과 가중치</a:t>
            </a:r>
            <a:r>
              <a:rPr lang="en-US" altLang="ko-KR" sz="1800" dirty="0">
                <a:latin typeface="KoPub돋움체_Pro Light" pitchFamily="18" charset="-127"/>
                <a:ea typeface="KoPub돋움체_Pro Light" pitchFamily="18" charset="-127"/>
              </a:rPr>
              <a:t>(Weight) </a:t>
            </a:r>
            <a:r>
              <a:rPr lang="ko-KR" altLang="en-US" sz="1800" dirty="0">
                <a:latin typeface="KoPub돋움체_Pro Light" pitchFamily="18" charset="-127"/>
                <a:ea typeface="KoPub돋움체_Pro Light" pitchFamily="18" charset="-127"/>
              </a:rPr>
              <a:t>변경</a:t>
            </a:r>
            <a:endParaRPr lang="en-US" altLang="ko-KR" sz="1800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b="1" dirty="0"/>
              <a:t> 1.3 </a:t>
            </a:r>
            <a:r>
              <a:rPr lang="ko-KR" altLang="en-US" dirty="0"/>
              <a:t>은닉 상태의 기울기</a:t>
            </a:r>
            <a:endParaRPr lang="en-US" altLang="ko-KR" dirty="0"/>
          </a:p>
          <a:p>
            <a:pPr marL="635000" lvl="2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출력층에서 계산된 기울기를 은닉 상태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</a:t>
            </a:r>
            <a:r>
              <a:rPr kumimoji="0" lang="ko-KR" altLang="ko-KR" sz="1600" b="0" i="0" u="none" strike="noStrike" cap="none" normalizeH="0" baseline="-2500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​로 전달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하며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 과정은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체인 룰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을 사용하여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635000" lvl="2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계산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됨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635000" lvl="2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은닉 상태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</a:t>
            </a:r>
            <a:r>
              <a:rPr kumimoji="0" lang="ko-KR" altLang="ko-KR" sz="1600" b="0" i="0" u="none" strike="noStrike" cap="none" normalizeH="0" baseline="-2500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​에 대한 기울기는 다음과 같이 계산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635000" lvl="2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ko-KR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635000" lvl="2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635000" lvl="2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600" dirty="0"/>
              <a:t>이 기울기는 이전 시간 단계의 은닉 상태로 </a:t>
            </a:r>
            <a:r>
              <a:rPr lang="ko-KR" altLang="en-US" sz="1600" b="1" dirty="0"/>
              <a:t>역방향으로 전파된</a:t>
            </a:r>
            <a:r>
              <a:rPr lang="ko-KR" altLang="en-US" sz="1600" dirty="0"/>
              <a:t>다</a:t>
            </a:r>
            <a:r>
              <a:rPr lang="en-US" altLang="ko-KR" sz="1600" dirty="0"/>
              <a:t>.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lang="ko-KR" altLang="en-US" dirty="0"/>
              <a:t>  </a:t>
            </a:r>
            <a:r>
              <a:rPr lang="en-US" altLang="ko-KR" b="1" dirty="0"/>
              <a:t>1.4 </a:t>
            </a:r>
            <a:r>
              <a:rPr lang="ko-KR" altLang="en-US" dirty="0"/>
              <a:t>기울기 계산을 시간 축에 걸쳐 전파</a:t>
            </a:r>
            <a:endParaRPr lang="en-US" altLang="ko-KR" dirty="0"/>
          </a:p>
          <a:p>
            <a:pPr marL="635000" lvl="2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각 시간 단계에 대해 은닉 상태의 기울기를 계산하고, 이전 시간 단계의 기울기로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전파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시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킨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</a:p>
          <a:p>
            <a:pPr marL="635000" lvl="2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각 시간 단계에서의 기울기 계산은 다음과 같다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635000" lvl="2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600" dirty="0"/>
              <a:t>이 과정은 </a:t>
            </a:r>
            <a:r>
              <a:rPr lang="en-US" altLang="ko-KR" sz="1600" b="1" dirty="0"/>
              <a:t>BPTT</a:t>
            </a:r>
            <a:r>
              <a:rPr lang="en-US" altLang="ko-KR" sz="1600" dirty="0"/>
              <a:t>(Backpropagation Through Time)</a:t>
            </a:r>
            <a:r>
              <a:rPr lang="ko-KR" altLang="en-US" sz="1600" dirty="0"/>
              <a:t>를 통해 </a:t>
            </a:r>
            <a:endParaRPr lang="en-US" altLang="ko-KR" sz="1600" dirty="0"/>
          </a:p>
          <a:p>
            <a:pPr marL="635000" lvl="2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ko-KR" sz="1600" b="1" dirty="0"/>
              <a:t>  </a:t>
            </a:r>
            <a:r>
              <a:rPr lang="ko-KR" altLang="en-US" sz="1600" b="1" dirty="0"/>
              <a:t>모든 시간 단계</a:t>
            </a:r>
            <a:r>
              <a:rPr lang="ko-KR" altLang="en-US" sz="1600" dirty="0"/>
              <a:t>에서 </a:t>
            </a:r>
            <a:r>
              <a:rPr lang="ko-KR" altLang="en-US" sz="1600" b="1" dirty="0"/>
              <a:t>기울기를 누적</a:t>
            </a:r>
            <a:r>
              <a:rPr lang="ko-KR" altLang="en-US" sz="1600" dirty="0"/>
              <a:t>하며 진행된다</a:t>
            </a:r>
            <a:r>
              <a:rPr lang="en-US" altLang="ko-KR" sz="2000" dirty="0"/>
              <a:t>.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A458A4-CC3D-3DD6-07A5-E9EB95464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73" y="3106058"/>
            <a:ext cx="1670603" cy="6458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15FFA9A-FB74-CC32-55F7-22B615CBE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459" y="5560459"/>
            <a:ext cx="2145259" cy="60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59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3B30F-438B-D375-48F6-5A75E1A88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78F74A49-AD66-2F2A-99FE-0478CCBF722E}"/>
              </a:ext>
            </a:extLst>
          </p:cNvPr>
          <p:cNvSpPr txBox="1">
            <a:spLocks/>
          </p:cNvSpPr>
          <p:nvPr/>
        </p:nvSpPr>
        <p:spPr>
          <a:xfrm>
            <a:off x="649181" y="260615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순환 신경망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(RNN)</a:t>
            </a:r>
            <a:endParaRPr lang="ko-KR" altLang="en-US" dirty="0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7AAC941A-10B6-0740-98DC-91C01D5608AB}"/>
              </a:ext>
            </a:extLst>
          </p:cNvPr>
          <p:cNvSpPr txBox="1">
            <a:spLocks/>
          </p:cNvSpPr>
          <p:nvPr/>
        </p:nvSpPr>
        <p:spPr>
          <a:xfrm>
            <a:off x="268567" y="1239934"/>
            <a:ext cx="5686001" cy="16706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en-US" altLang="ko-KR" sz="1800" dirty="0">
                <a:latin typeface="KoPub돋움체_Pro Light" pitchFamily="18" charset="-127"/>
                <a:ea typeface="KoPub돋움체_Pro Light" pitchFamily="18" charset="-127"/>
              </a:rPr>
              <a:t>BPTT</a:t>
            </a:r>
            <a:r>
              <a:rPr lang="ko-KR" altLang="en-US" sz="1800" dirty="0">
                <a:latin typeface="KoPub돋움체_Pro Light" pitchFamily="18" charset="-127"/>
                <a:ea typeface="KoPub돋움체_Pro Light" pitchFamily="18" charset="-127"/>
              </a:rPr>
              <a:t>에서 기울기 계산과 가중치</a:t>
            </a:r>
            <a:r>
              <a:rPr lang="en-US" altLang="ko-KR" sz="1800" dirty="0">
                <a:latin typeface="KoPub돋움체_Pro Light" pitchFamily="18" charset="-127"/>
                <a:ea typeface="KoPub돋움체_Pro Light" pitchFamily="18" charset="-127"/>
              </a:rPr>
              <a:t>(Weight) </a:t>
            </a:r>
            <a:r>
              <a:rPr lang="ko-KR" altLang="en-US" sz="1800" dirty="0">
                <a:latin typeface="KoPub돋움체_Pro Light" pitchFamily="18" charset="-127"/>
                <a:ea typeface="KoPub돋움체_Pro Light" pitchFamily="18" charset="-127"/>
              </a:rPr>
              <a:t>변경</a:t>
            </a:r>
            <a:endParaRPr lang="en-US" altLang="ko-KR" sz="1800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b="1" dirty="0"/>
              <a:t> 1.5 </a:t>
            </a:r>
            <a:r>
              <a:rPr lang="ko-KR" altLang="en-US" dirty="0"/>
              <a:t>가중치에 대한 기울기 계산</a:t>
            </a:r>
            <a:endParaRPr lang="en-US" altLang="ko-KR" dirty="0"/>
          </a:p>
          <a:p>
            <a:pPr marL="635000" lvl="2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최종적으로, 각 </a:t>
            </a:r>
            <a:r>
              <a:rPr lang="ko-KR" altLang="en-US" sz="1600" dirty="0"/>
              <a:t>가중치에 대한 기울기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가중치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635000" lvl="2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</a:t>
            </a:r>
            <a:r>
              <a:rPr kumimoji="0" lang="ko-KR" altLang="ko-KR" sz="1600" b="0" i="0" u="none" strike="noStrike" cap="none" normalizeH="0" baseline="-2500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​,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</a:t>
            </a:r>
            <a:r>
              <a:rPr kumimoji="0" lang="ko-KR" altLang="ko-KR" sz="1600" b="0" i="0" u="none" strike="noStrike" cap="none" normalizeH="0" baseline="-2500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​,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</a:t>
            </a:r>
            <a:r>
              <a:rPr kumimoji="0" lang="ko-KR" altLang="ko-KR" sz="1600" b="0" i="0" u="none" strike="noStrike" cap="none" normalizeH="0" baseline="-2500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​에 대한 기울기를 계산</a:t>
            </a:r>
            <a:r>
              <a:rPr lang="ko-KR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D17DED-2664-857D-5F91-AF5F0B517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031" y="1297541"/>
            <a:ext cx="2184224" cy="2178566"/>
          </a:xfrm>
          <a:prstGeom prst="rect">
            <a:avLst/>
          </a:prstGeom>
          <a:ln>
            <a:solidFill>
              <a:srgbClr val="E4ECEF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9B4312-D1E4-E838-BFA0-2E411A713A91}"/>
              </a:ext>
            </a:extLst>
          </p:cNvPr>
          <p:cNvSpPr txBox="1"/>
          <p:nvPr/>
        </p:nvSpPr>
        <p:spPr>
          <a:xfrm>
            <a:off x="712330" y="3669909"/>
            <a:ext cx="5587880" cy="263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1.6 </a:t>
            </a:r>
            <a:r>
              <a:rPr lang="en-US" altLang="ko-KR" sz="1600" dirty="0"/>
              <a:t>Weight Update (</a:t>
            </a:r>
            <a:r>
              <a:rPr lang="ko-KR" altLang="en-US" sz="1600" dirty="0"/>
              <a:t>가중치 업데이트</a:t>
            </a:r>
            <a:r>
              <a:rPr lang="en-US" altLang="ko-KR" sz="1600" dirty="0"/>
              <a:t>)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각 가중치에 대해 계산된 기울기를 사용하여 가중치를 업데이트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일반적으로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경사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하강법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Gradient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Descent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또는 그 변형인 확률적 경사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하강법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(SGD) 을 사용하여 가중치를 업데이트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 </a:t>
            </a:r>
          </a:p>
          <a:p>
            <a:pPr>
              <a:lnSpc>
                <a:spcPct val="150000"/>
              </a:lnSpc>
            </a:pPr>
            <a:endParaRPr lang="ko-KR" altLang="en-US" sz="16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CB9C869-43CF-FEA4-71C8-7588ACE37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031" y="4079375"/>
            <a:ext cx="2361887" cy="1711512"/>
          </a:xfrm>
          <a:prstGeom prst="rect">
            <a:avLst/>
          </a:prstGeom>
          <a:ln>
            <a:solidFill>
              <a:srgbClr val="E3ECEE"/>
            </a:solidFill>
          </a:ln>
        </p:spPr>
      </p:pic>
    </p:spTree>
    <p:extLst>
      <p:ext uri="{BB962C8B-B14F-4D97-AF65-F5344CB8AC3E}">
        <p14:creationId xmlns:p14="http://schemas.microsoft.com/office/powerpoint/2010/main" val="4231849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28B42-24FE-56F9-7109-7522D9DD0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26F4153-741D-7DEC-5C21-D1B3BAC47EF0}"/>
              </a:ext>
            </a:extLst>
          </p:cNvPr>
          <p:cNvSpPr txBox="1">
            <a:spLocks/>
          </p:cNvSpPr>
          <p:nvPr/>
        </p:nvSpPr>
        <p:spPr>
          <a:xfrm>
            <a:off x="649181" y="30187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순환 신경망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(RNN)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4A48AC96-64C1-047F-7538-2D08244499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8567" y="894292"/>
                <a:ext cx="8488324" cy="57030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5425" indent="-225425" algn="l" defTabSz="4572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Clr>
                    <a:srgbClr val="E0AC00"/>
                  </a:buClr>
                  <a:buFont typeface="Wingdings" panose="05000000000000000000" pitchFamily="2" charset="2"/>
                  <a:buChar char="l"/>
                  <a:defRPr sz="18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1pPr>
                <a:lvl2pPr marL="573088" indent="-238125" algn="l" defTabSz="4572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rgbClr val="E0AC00"/>
                  </a:buClr>
                  <a:buFont typeface="Wingdings" panose="05000000000000000000" pitchFamily="2" charset="2"/>
                  <a:buChar char="l"/>
                  <a:defRPr sz="16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2pPr>
                <a:lvl3pPr marL="860425" indent="-182563" algn="l" defTabSz="457200" rtl="0" eaLnBrk="1" latinLnBrk="0" hangingPunct="1">
                  <a:lnSpc>
                    <a:spcPct val="110000"/>
                  </a:lnSpc>
                  <a:spcBef>
                    <a:spcPts val="300"/>
                  </a:spcBef>
                  <a:buClr>
                    <a:srgbClr val="E0AC00"/>
                  </a:buClr>
                  <a:buFont typeface="Wingdings" panose="05000000000000000000" pitchFamily="2" charset="2"/>
                  <a:buChar char="l"/>
                  <a:defRPr sz="14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3pPr>
                <a:lvl4pPr marL="1198563" indent="-225425" algn="l" defTabSz="457200" rtl="0" eaLnBrk="1" latinLnBrk="0" hangingPunct="1">
                  <a:lnSpc>
                    <a:spcPct val="110000"/>
                  </a:lnSpc>
                  <a:spcBef>
                    <a:spcPts val="100"/>
                  </a:spcBef>
                  <a:buClr>
                    <a:srgbClr val="E0AC00"/>
                  </a:buClr>
                  <a:buFont typeface="Wingdings" panose="05000000000000000000" pitchFamily="2" charset="2"/>
                  <a:buChar char="l"/>
                  <a:defRPr sz="12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4pPr>
                <a:lvl5pPr marL="1544638" indent="-228600" algn="l" defTabSz="457200" rtl="0" eaLnBrk="1" latinLnBrk="0" hangingPunct="1">
                  <a:lnSpc>
                    <a:spcPct val="110000"/>
                  </a:lnSpc>
                  <a:spcBef>
                    <a:spcPts val="0"/>
                  </a:spcBef>
                  <a:buClr>
                    <a:srgbClr val="E0AC00"/>
                  </a:buClr>
                  <a:buFont typeface="Wingdings" panose="05000000000000000000" pitchFamily="2" charset="2"/>
                  <a:buChar char="l"/>
                  <a:defRPr sz="12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en-US" altLang="ko-KR" sz="1800" dirty="0">
                    <a:latin typeface="KoPub돋움체_Pro Light" pitchFamily="18" charset="-127"/>
                    <a:ea typeface="KoPub돋움체_Pro Light" pitchFamily="18" charset="-127"/>
                  </a:rPr>
                  <a:t> BPTT</a:t>
                </a:r>
                <a:r>
                  <a:rPr lang="ko-KR" altLang="en-US" sz="1800" dirty="0">
                    <a:latin typeface="KoPub돋움체_Pro Light" pitchFamily="18" charset="-127"/>
                    <a:ea typeface="KoPub돋움체_Pro Light" pitchFamily="18" charset="-127"/>
                  </a:rPr>
                  <a:t>에서 기울기 계산과 가중치</a:t>
                </a:r>
                <a:r>
                  <a:rPr lang="en-US" altLang="ko-KR" sz="1800" dirty="0">
                    <a:latin typeface="KoPub돋움체_Pro Light" pitchFamily="18" charset="-127"/>
                    <a:ea typeface="KoPub돋움체_Pro Light" pitchFamily="18" charset="-127"/>
                  </a:rPr>
                  <a:t>(Weight) </a:t>
                </a:r>
                <a:r>
                  <a:rPr lang="ko-KR" altLang="en-US" sz="1800" dirty="0">
                    <a:latin typeface="KoPub돋움체_Pro Light" pitchFamily="18" charset="-127"/>
                    <a:ea typeface="KoPub돋움체_Pro Light" pitchFamily="18" charset="-127"/>
                  </a:rPr>
                  <a:t>변경</a:t>
                </a:r>
                <a:r>
                  <a:rPr lang="en-US" altLang="ko-KR" sz="1800" dirty="0">
                    <a:latin typeface="KoPub돋움체_Pro Light" pitchFamily="18" charset="-127"/>
                    <a:ea typeface="KoPub돋움체_Pro Light" pitchFamily="18" charset="-127"/>
                  </a:rPr>
                  <a:t>(</a:t>
                </a:r>
                <a:r>
                  <a:rPr lang="ko-KR" altLang="en-US" sz="1800" dirty="0">
                    <a:latin typeface="KoPub돋움체_Pro Light" pitchFamily="18" charset="-127"/>
                    <a:ea typeface="KoPub돋움체_Pro Light" pitchFamily="18" charset="-127"/>
                  </a:rPr>
                  <a:t>종합</a:t>
                </a:r>
                <a:r>
                  <a:rPr lang="en-US" altLang="ko-KR" sz="1800" dirty="0">
                    <a:latin typeface="KoPub돋움체_Pro Light" pitchFamily="18" charset="-127"/>
                    <a:ea typeface="KoPub돋움체_Pro Light" pitchFamily="18" charset="-127"/>
                  </a:rPr>
                  <a:t>)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altLang="ko-KR" sz="1600" dirty="0">
                    <a:latin typeface="KoPub돋움체_Pro Light" pitchFamily="18" charset="-127"/>
                    <a:ea typeface="KoPub돋움체_Pro Light" pitchFamily="18" charset="-127"/>
                  </a:rPr>
                  <a:t> </a:t>
                </a:r>
                <a:r>
                  <a:rPr lang="en-US" altLang="ko-KR" sz="1600" dirty="0"/>
                  <a:t>RNN</a:t>
                </a:r>
                <a:r>
                  <a:rPr lang="ko-KR" altLang="en-US" sz="1600" dirty="0"/>
                  <a:t>은 시점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ko-KR" altLang="en-US" sz="1600" dirty="0"/>
                  <a:t>에서 입력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600" dirty="0"/>
                  <a:t>를 받고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이전 은닉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600" dirty="0"/>
                  <a:t>와 함께 새로운 은닉 상태를 계산한다</a:t>
                </a:r>
                <a:r>
                  <a:rPr lang="en-US" altLang="ko-KR" sz="1600" dirty="0"/>
                  <a:t>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hh</m:t>
                              </m:r>
                            </m:sub>
                          </m:sSub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ko-KR" altLang="en-US" sz="1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16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1600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sz="1600" dirty="0"/>
                  <a:t>즉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현재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600" dirty="0"/>
                  <a:t>는 과거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600" dirty="0"/>
                  <a:t>에 의존한다</a:t>
                </a:r>
                <a:r>
                  <a:rPr lang="en-US" altLang="ko-KR" sz="1600" dirty="0"/>
                  <a:t>.</a:t>
                </a:r>
                <a:br>
                  <a:rPr lang="en-US" altLang="ko-KR" sz="1600" dirty="0"/>
                </a:br>
                <a:r>
                  <a:rPr lang="ko-KR" altLang="en-US" sz="1600" dirty="0"/>
                  <a:t>이 때문에 </a:t>
                </a:r>
                <a:r>
                  <a:rPr lang="ko-KR" altLang="en-US" sz="1600" b="1" dirty="0"/>
                  <a:t>시간 순서대로 정보가 전달</a:t>
                </a:r>
                <a:r>
                  <a:rPr lang="en-US" altLang="ko-KR" sz="1600" b="1" dirty="0"/>
                  <a:t>(forward)</a:t>
                </a:r>
                <a:r>
                  <a:rPr lang="ko-KR" altLang="en-US" sz="1600" dirty="0"/>
                  <a:t> 된다</a:t>
                </a:r>
                <a:r>
                  <a:rPr lang="en-US" altLang="ko-KR" sz="1600" dirty="0"/>
                  <a:t>.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ko-KR" altLang="en-US" sz="1600" b="1" dirty="0" err="1"/>
                  <a:t>역전파</a:t>
                </a:r>
                <a:r>
                  <a:rPr lang="ko-KR" altLang="en-US" sz="1600" b="1" dirty="0"/>
                  <a:t> 시에는 반대로 </a:t>
                </a:r>
                <a:r>
                  <a:rPr lang="en-US" altLang="ko-KR" sz="1600" b="1" dirty="0"/>
                  <a:t>— </a:t>
                </a:r>
                <a:r>
                  <a:rPr lang="ko-KR" altLang="en-US" sz="1600" b="1" dirty="0"/>
                  <a:t>시간을 거슬러 올라간다</a:t>
                </a:r>
              </a:p>
              <a:p>
                <a:pPr lvl="3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학습 시에는 각 시점에서 손실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sepChr m:val=","/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ko-KR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ko-KR" altLang="en-US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sz="1600" dirty="0"/>
                  <a:t>을 계산하고</a:t>
                </a:r>
                <a:r>
                  <a:rPr lang="en-US" altLang="ko-KR" sz="1600" dirty="0"/>
                  <a:t>,</a:t>
                </a:r>
                <a:br>
                  <a:rPr lang="en-US" altLang="ko-KR" sz="1600" dirty="0"/>
                </a:br>
                <a:r>
                  <a:rPr lang="ko-KR" altLang="en-US" sz="1600" dirty="0"/>
                  <a:t>이 손실이 전체 가중치에 미치는 영향을 구해야 한다</a:t>
                </a:r>
                <a:r>
                  <a:rPr lang="en-US" altLang="ko-KR" sz="1600" dirty="0"/>
                  <a:t>.</a:t>
                </a:r>
              </a:p>
              <a:p>
                <a:pPr lvl="3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그런데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600" dirty="0"/>
                  <a:t>는 단순히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600" dirty="0"/>
                  <a:t>에만 의존하지 않고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600" dirty="0"/>
                  <a:t>자체가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6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60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ko-KR" altLang="en-US" sz="1600" dirty="0"/>
                  <a:t>로부터 만들어졌기 때문에</a:t>
                </a:r>
                <a:r>
                  <a:rPr lang="en-US" altLang="ko-KR" sz="1600" dirty="0"/>
                  <a:t>, </a:t>
                </a:r>
                <a:r>
                  <a:rPr lang="ko-KR" altLang="en-US" sz="1600" b="1" dirty="0"/>
                  <a:t>과거의 가중치와 은닉 상태에도 영향을 미친다</a:t>
                </a:r>
                <a:r>
                  <a:rPr lang="en-US" altLang="ko-KR" sz="1600" b="1" dirty="0"/>
                  <a:t>.</a:t>
                </a:r>
                <a:endParaRPr lang="ko-KR" altLang="en-US" sz="1600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sz="1600" dirty="0"/>
                  <a:t>따라서 역전파를 할 때는 시간 순서를 거꾸로 따라가며</a:t>
                </a:r>
                <a:br>
                  <a:rPr lang="ko-KR" altLang="en-US" sz="1600" dirty="0"/>
                </a:br>
                <a:r>
                  <a:rPr lang="ko-KR" altLang="en-US" sz="1600" dirty="0"/>
                  <a:t>“현재 오차가 과거 시점의 가중치에 어떤 영향을 </a:t>
                </a:r>
                <a:r>
                  <a:rPr lang="ko-KR" altLang="en-US" sz="1600" dirty="0" err="1"/>
                  <a:t>주는가”를</a:t>
                </a:r>
                <a:r>
                  <a:rPr lang="ko-KR" altLang="en-US" sz="1600" dirty="0"/>
                  <a:t> 계산해야 한다</a:t>
                </a:r>
                <a:r>
                  <a:rPr lang="en-US" altLang="ko-KR" sz="1600" dirty="0"/>
                  <a:t>.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ko-KR" altLang="en-US" sz="1600" dirty="0"/>
                  <a:t>이를 </a:t>
                </a:r>
                <a:r>
                  <a:rPr lang="en-US" altLang="ko-KR" sz="1600" b="1" dirty="0"/>
                  <a:t>Backpropagation Through Time (BPTT)</a:t>
                </a:r>
                <a:r>
                  <a:rPr lang="ko-KR" altLang="en-US" sz="1600" dirty="0"/>
                  <a:t> 라고 부른다</a:t>
                </a:r>
                <a:r>
                  <a:rPr lang="en-US" altLang="ko-KR" sz="1600" dirty="0"/>
                  <a:t>.</a:t>
                </a:r>
              </a:p>
              <a:p>
                <a:pPr lvl="2">
                  <a:lnSpc>
                    <a:spcPct val="150000"/>
                  </a:lnSpc>
                </a:pPr>
                <a:endParaRPr lang="en-US" altLang="ko-KR" sz="1600" dirty="0"/>
              </a:p>
              <a:p>
                <a:pPr lvl="2">
                  <a:lnSpc>
                    <a:spcPct val="150000"/>
                  </a:lnSpc>
                </a:pPr>
                <a:endParaRPr lang="en-US" altLang="ko-KR" sz="1600" dirty="0">
                  <a:latin typeface="KoPub돋움체_Pro Light" pitchFamily="18" charset="-127"/>
                  <a:ea typeface="KoPub돋움체_Pro Light" pitchFamily="18" charset="-127"/>
                </a:endParaRPr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4A48AC96-64C1-047F-7538-2D0824449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67" y="894292"/>
                <a:ext cx="8488324" cy="5703093"/>
              </a:xfrm>
              <a:prstGeom prst="rect">
                <a:avLst/>
              </a:prstGeom>
              <a:blipFill>
                <a:blip r:embed="rId2"/>
                <a:stretch>
                  <a:fillRect b="-40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53919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4A931-D8C1-4A06-597B-182DDC150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7D845517-5940-20C6-EB1C-89B79A85A61C}"/>
              </a:ext>
            </a:extLst>
          </p:cNvPr>
          <p:cNvSpPr txBox="1">
            <a:spLocks/>
          </p:cNvSpPr>
          <p:nvPr/>
        </p:nvSpPr>
        <p:spPr>
          <a:xfrm>
            <a:off x="649181" y="30187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순환 신경망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(RNN)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A0114749-9F8D-3C12-ACCF-28E0D51992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6602" y="894292"/>
                <a:ext cx="7817460" cy="57030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5425" indent="-225425" algn="l" defTabSz="4572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Clr>
                    <a:srgbClr val="E0AC00"/>
                  </a:buClr>
                  <a:buFont typeface="Wingdings" panose="05000000000000000000" pitchFamily="2" charset="2"/>
                  <a:buChar char="l"/>
                  <a:defRPr sz="18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1pPr>
                <a:lvl2pPr marL="573088" indent="-238125" algn="l" defTabSz="4572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rgbClr val="E0AC00"/>
                  </a:buClr>
                  <a:buFont typeface="Wingdings" panose="05000000000000000000" pitchFamily="2" charset="2"/>
                  <a:buChar char="l"/>
                  <a:defRPr sz="16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2pPr>
                <a:lvl3pPr marL="860425" indent="-182563" algn="l" defTabSz="457200" rtl="0" eaLnBrk="1" latinLnBrk="0" hangingPunct="1">
                  <a:lnSpc>
                    <a:spcPct val="110000"/>
                  </a:lnSpc>
                  <a:spcBef>
                    <a:spcPts val="300"/>
                  </a:spcBef>
                  <a:buClr>
                    <a:srgbClr val="E0AC00"/>
                  </a:buClr>
                  <a:buFont typeface="Wingdings" panose="05000000000000000000" pitchFamily="2" charset="2"/>
                  <a:buChar char="l"/>
                  <a:defRPr sz="14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3pPr>
                <a:lvl4pPr marL="1198563" indent="-225425" algn="l" defTabSz="457200" rtl="0" eaLnBrk="1" latinLnBrk="0" hangingPunct="1">
                  <a:lnSpc>
                    <a:spcPct val="110000"/>
                  </a:lnSpc>
                  <a:spcBef>
                    <a:spcPts val="100"/>
                  </a:spcBef>
                  <a:buClr>
                    <a:srgbClr val="E0AC00"/>
                  </a:buClr>
                  <a:buFont typeface="Wingdings" panose="05000000000000000000" pitchFamily="2" charset="2"/>
                  <a:buChar char="l"/>
                  <a:defRPr sz="12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4pPr>
                <a:lvl5pPr marL="1544638" indent="-228600" algn="l" defTabSz="457200" rtl="0" eaLnBrk="1" latinLnBrk="0" hangingPunct="1">
                  <a:lnSpc>
                    <a:spcPct val="110000"/>
                  </a:lnSpc>
                  <a:spcBef>
                    <a:spcPts val="0"/>
                  </a:spcBef>
                  <a:buClr>
                    <a:srgbClr val="E0AC00"/>
                  </a:buClr>
                  <a:buFont typeface="Wingdings" panose="05000000000000000000" pitchFamily="2" charset="2"/>
                  <a:buChar char="l"/>
                  <a:defRPr sz="12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b="1" dirty="0"/>
                  <a:t> </a:t>
                </a:r>
                <a:r>
                  <a:rPr lang="ko-KR" altLang="en-US" b="1" dirty="0" err="1"/>
                  <a:t>시간축을</a:t>
                </a:r>
                <a:r>
                  <a:rPr lang="ko-KR" altLang="en-US" b="1" dirty="0"/>
                  <a:t> 따라 기울기가 전달되는 이유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시점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ko-KR" altLang="en-US" dirty="0"/>
                  <a:t>의 손실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/>
                  <a:t>는 은닉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/>
                  <a:t>의 함수이며</a:t>
                </a:r>
                <a:r>
                  <a:rPr lang="en-US" altLang="ko-KR" dirty="0"/>
                  <a:t>,</a:t>
                </a:r>
                <a:br>
                  <a:rPr lang="en-US" altLang="ko-KR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/>
                  <a:t>는 다시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/>
                  <a:t>의 함수이므로</a:t>
                </a:r>
                <a:br>
                  <a:rPr lang="ko-KR" altLang="en-US" dirty="0"/>
                </a:br>
                <a:r>
                  <a:rPr lang="ko-KR" altLang="en-US" dirty="0" err="1"/>
                  <a:t>체인룰</a:t>
                </a:r>
                <a:r>
                  <a:rPr lang="en-US" altLang="ko-KR" dirty="0"/>
                  <a:t>(Chain Rule)</a:t>
                </a:r>
                <a:r>
                  <a:rPr lang="ko-KR" altLang="en-US" dirty="0"/>
                  <a:t>이 다음과 같이 적용됩니다</a:t>
                </a:r>
                <a:r>
                  <a:rPr lang="en-US" altLang="ko-KR" dirty="0"/>
                  <a:t>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ko-KR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hh</m:t>
                              </m:r>
                            </m:sub>
                          </m:sSub>
                        </m:den>
                      </m:f>
                      <m:r>
                        <a:rPr lang="en-US" altLang="ko-KR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ko-KR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ko-KR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ko-KR" altLang="en-US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ko-KR" altLang="en-US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ko-KR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hh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즉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오차의 영향이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                          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ko-KR" altLang="en-US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ko-KR" altLang="en-US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ko-KR" altLang="en-US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ko-KR" altLang="en-US">
                        <a:latin typeface="Cambria Math" panose="02040503050406030204" pitchFamily="18" charset="0"/>
                      </a:rPr>
                      <m:t>→⋯</m:t>
                    </m:r>
                  </m:oMath>
                </a14:m>
                <a:r>
                  <a:rPr lang="ko-KR" altLang="en-US" dirty="0"/>
                  <a:t>로 계속 전파된다</a:t>
                </a:r>
                <a:r>
                  <a:rPr lang="en-US" altLang="ko-KR" dirty="0"/>
                  <a:t>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이 과정에서 기울기는 “시간을 거슬러 올라가며</a:t>
                </a:r>
                <a:r>
                  <a:rPr lang="en-US" altLang="ko-KR" dirty="0"/>
                  <a:t>(backward in time)”</a:t>
                </a:r>
                <a:br>
                  <a:rPr lang="en-US" altLang="ko-KR" dirty="0"/>
                </a:br>
                <a:r>
                  <a:rPr lang="ko-KR" altLang="en-US" dirty="0"/>
                  <a:t>과거의 각 가중치에 대한 영향을 누적 계산하게 된다</a:t>
                </a:r>
                <a:r>
                  <a:rPr lang="en-US" altLang="ko-KR" dirty="0"/>
                  <a:t>.</a:t>
                </a:r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A0114749-9F8D-3C12-ACCF-28E0D5199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02" y="894292"/>
                <a:ext cx="7817460" cy="5703093"/>
              </a:xfrm>
              <a:prstGeom prst="rect">
                <a:avLst/>
              </a:prstGeom>
              <a:blipFill>
                <a:blip r:embed="rId2"/>
                <a:stretch>
                  <a:fillRect l="-4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989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96781" y="548650"/>
            <a:ext cx="8107710" cy="800724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시계열 문제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4294967295"/>
          </p:nvPr>
        </p:nvSpPr>
        <p:spPr>
          <a:xfrm>
            <a:off x="597117" y="1459935"/>
            <a:ext cx="8105496" cy="496462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시계열 문제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시계열 형태는 데이터 변동 유형에 따라 불규칙 변동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추세 변동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순환 변동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계절 변동으로 구분할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불규칙 변동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(irregular variation)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시계열 자료에서 시간에 따른 규칙적인 움직임과 달리 어떤 규칙성이 없어 예측 불가능하고 우연적으로 발생하는 변동을 의미    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-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전쟁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홍수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화재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지진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파업 등이 대표적인 예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추세 변동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(trend variation)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시계열 자료가 갖는 장기적인 변화 추세를 의미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이때 </a:t>
            </a:r>
            <a:r>
              <a:rPr lang="ko-KR" altLang="en-US" b="1" u="sng" dirty="0">
                <a:latin typeface="KoPub돋움체_Pro Light" pitchFamily="18" charset="-127"/>
                <a:ea typeface="KoPub돋움체_Pro Light" pitchFamily="18" charset="-127"/>
              </a:rPr>
              <a:t>추세란 장기간에 걸쳐 지속적으로 증가</a:t>
            </a:r>
            <a:r>
              <a:rPr lang="en-US" altLang="ko-KR" b="1" u="sng" dirty="0">
                <a:latin typeface="KoPub돋움체_Pro Light" pitchFamily="18" charset="-127"/>
                <a:ea typeface="KoPub돋움체_Pro Light" pitchFamily="18" charset="-127"/>
              </a:rPr>
              <a:t>·</a:t>
            </a:r>
            <a:r>
              <a:rPr lang="ko-KR" altLang="en-US" b="1" u="sng" dirty="0">
                <a:latin typeface="KoPub돋움체_Pro Light" pitchFamily="18" charset="-127"/>
                <a:ea typeface="KoPub돋움체_Pro Light" pitchFamily="18" charset="-127"/>
              </a:rPr>
              <a:t>감소하거나 또는 일정한 상태를 유지하려는 성향을 의미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하기 때문에 짧은 기간 동안에는 추세 변동을 찾기 어려운 단점이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추세 변동의 대표적인 예로는 국내총생산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(GDP)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인구증가율 등이 있음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D84A0-A688-0358-BD52-8C7F61707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92429904-2AB8-D196-7A13-CB036996C226}"/>
              </a:ext>
            </a:extLst>
          </p:cNvPr>
          <p:cNvSpPr txBox="1">
            <a:spLocks/>
          </p:cNvSpPr>
          <p:nvPr/>
        </p:nvSpPr>
        <p:spPr>
          <a:xfrm>
            <a:off x="649181" y="30187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순환 신경망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(RNN)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0E1DE5CD-6767-AE75-659F-F9AFE7D49E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8567" y="894292"/>
                <a:ext cx="8488324" cy="57030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5425" indent="-225425" algn="l" defTabSz="4572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Clr>
                    <a:srgbClr val="E0AC00"/>
                  </a:buClr>
                  <a:buFont typeface="Wingdings" panose="05000000000000000000" pitchFamily="2" charset="2"/>
                  <a:buChar char="l"/>
                  <a:defRPr sz="18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1pPr>
                <a:lvl2pPr marL="573088" indent="-238125" algn="l" defTabSz="4572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rgbClr val="E0AC00"/>
                  </a:buClr>
                  <a:buFont typeface="Wingdings" panose="05000000000000000000" pitchFamily="2" charset="2"/>
                  <a:buChar char="l"/>
                  <a:defRPr sz="16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2pPr>
                <a:lvl3pPr marL="860425" indent="-182563" algn="l" defTabSz="457200" rtl="0" eaLnBrk="1" latinLnBrk="0" hangingPunct="1">
                  <a:lnSpc>
                    <a:spcPct val="110000"/>
                  </a:lnSpc>
                  <a:spcBef>
                    <a:spcPts val="300"/>
                  </a:spcBef>
                  <a:buClr>
                    <a:srgbClr val="E0AC00"/>
                  </a:buClr>
                  <a:buFont typeface="Wingdings" panose="05000000000000000000" pitchFamily="2" charset="2"/>
                  <a:buChar char="l"/>
                  <a:defRPr sz="14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3pPr>
                <a:lvl4pPr marL="1198563" indent="-225425" algn="l" defTabSz="457200" rtl="0" eaLnBrk="1" latinLnBrk="0" hangingPunct="1">
                  <a:lnSpc>
                    <a:spcPct val="110000"/>
                  </a:lnSpc>
                  <a:spcBef>
                    <a:spcPts val="100"/>
                  </a:spcBef>
                  <a:buClr>
                    <a:srgbClr val="E0AC00"/>
                  </a:buClr>
                  <a:buFont typeface="Wingdings" panose="05000000000000000000" pitchFamily="2" charset="2"/>
                  <a:buChar char="l"/>
                  <a:defRPr sz="12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4pPr>
                <a:lvl5pPr marL="1544638" indent="-228600" algn="l" defTabSz="457200" rtl="0" eaLnBrk="1" latinLnBrk="0" hangingPunct="1">
                  <a:lnSpc>
                    <a:spcPct val="110000"/>
                  </a:lnSpc>
                  <a:spcBef>
                    <a:spcPts val="0"/>
                  </a:spcBef>
                  <a:buClr>
                    <a:srgbClr val="E0AC00"/>
                  </a:buClr>
                  <a:buFont typeface="Wingdings" panose="05000000000000000000" pitchFamily="2" charset="2"/>
                  <a:buChar char="l"/>
                  <a:defRPr sz="12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b="1" dirty="0"/>
                  <a:t> 시점별 기울기 누적의 구조</a:t>
                </a:r>
              </a:p>
              <a:p>
                <a:pPr lvl="1"/>
                <a:r>
                  <a:rPr lang="ko-KR" altLang="en-US" dirty="0"/>
                  <a:t>각 시점에서의 가중치 기울기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예</a:t>
                </a:r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hh</m:t>
                        </m:r>
                      </m:sub>
                    </m:sSub>
                  </m:oMath>
                </a14:m>
                <a:r>
                  <a:rPr lang="ko-KR" altLang="en-US" dirty="0"/>
                  <a:t>기준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는 다음과 같이 표현된다</a:t>
                </a:r>
                <a:r>
                  <a:rPr lang="en-US" altLang="ko-KR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hh</m:t>
                              </m:r>
                            </m:sub>
                          </m:sSub>
                        </m:den>
                      </m:f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grow m:val="on"/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16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ko-KR" altLang="en-US" sz="16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hh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ko-KR" altLang="en-US" sz="1600" dirty="0"/>
              </a:p>
              <a:p>
                <a:pPr lvl="1"/>
                <a:r>
                  <a:rPr lang="ko-KR" altLang="en-US" dirty="0"/>
                  <a:t>그리고 각 시점의 항은 다음과 같은 체인 형태로 전개된다</a:t>
                </a:r>
                <a:r>
                  <a:rPr lang="en-US" altLang="ko-KR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hh</m:t>
                              </m:r>
                            </m:sub>
                          </m:sSub>
                        </m:den>
                      </m:f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grow m:val="on"/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16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ko-KR" altLang="en-US" sz="16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f>
                        <m:f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hh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1600" dirty="0"/>
              </a:p>
              <a:p>
                <a:pPr lvl="1"/>
                <a:r>
                  <a:rPr lang="ko-KR" altLang="en-US" dirty="0"/>
                  <a:t>여기서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dirty="0"/>
                  <a:t>항이 바로</a:t>
                </a:r>
                <a:br>
                  <a:rPr lang="ko-KR" altLang="en-US" dirty="0"/>
                </a:br>
                <a:r>
                  <a:rPr lang="ko-KR" altLang="en-US" b="1" dirty="0"/>
                  <a:t>시간에 따라 연결된 은닉 상태의 연쇄적인 기울기 전달</a:t>
                </a:r>
                <a:r>
                  <a:rPr lang="ko-KR" altLang="en-US" dirty="0"/>
                  <a:t>을 의미한다</a:t>
                </a:r>
                <a:r>
                  <a:rPr lang="en-US" altLang="ko-KR" dirty="0"/>
                  <a:t>.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sz="1600" dirty="0"/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0E1DE5CD-6767-AE75-659F-F9AFE7D49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67" y="894292"/>
                <a:ext cx="8488324" cy="5703093"/>
              </a:xfrm>
              <a:prstGeom prst="rect">
                <a:avLst/>
              </a:prstGeom>
              <a:blipFill>
                <a:blip r:embed="rId2"/>
                <a:stretch>
                  <a:fillRect l="-4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B586000-9FC0-653D-659D-1FA32D5338B3}"/>
              </a:ext>
            </a:extLst>
          </p:cNvPr>
          <p:cNvSpPr txBox="1"/>
          <p:nvPr/>
        </p:nvSpPr>
        <p:spPr>
          <a:xfrm>
            <a:off x="827545" y="4811568"/>
            <a:ext cx="7990281" cy="18987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RNN</a:t>
            </a:r>
            <a:r>
              <a:rPr lang="ko-KR" altLang="en-US" sz="1600" dirty="0"/>
              <a:t>에서의 기울기 계산은 시간적 의존성이 있기 때문에</a:t>
            </a:r>
            <a:r>
              <a:rPr lang="en-US" altLang="ko-KR" sz="1600" dirty="0"/>
              <a:t>,</a:t>
            </a:r>
            <a:br>
              <a:rPr lang="en-US" altLang="ko-KR" sz="1600" dirty="0"/>
            </a:br>
            <a:r>
              <a:rPr lang="ko-KR" altLang="en-US" sz="1600" dirty="0" err="1"/>
              <a:t>순전파</a:t>
            </a:r>
            <a:r>
              <a:rPr lang="ko-KR" altLang="en-US" sz="1600" dirty="0"/>
              <a:t> 때는 정보가 </a:t>
            </a:r>
            <a:r>
              <a:rPr lang="ko-KR" altLang="en-US" sz="1600" b="1" dirty="0"/>
              <a:t>시간 순서대로 전달</a:t>
            </a:r>
            <a:r>
              <a:rPr lang="ko-KR" altLang="en-US" sz="1600" dirty="0"/>
              <a:t>되고</a:t>
            </a:r>
            <a:r>
              <a:rPr lang="en-US" altLang="ko-KR" sz="1600" dirty="0"/>
              <a:t>,</a:t>
            </a:r>
            <a:br>
              <a:rPr lang="en-US" altLang="ko-KR" sz="1600" dirty="0"/>
            </a:br>
            <a:r>
              <a:rPr lang="ko-KR" altLang="en-US" sz="1600" dirty="0" err="1"/>
              <a:t>역전파</a:t>
            </a:r>
            <a:r>
              <a:rPr lang="en-US" altLang="ko-KR" sz="1600" dirty="0"/>
              <a:t>(BPTT) </a:t>
            </a:r>
            <a:r>
              <a:rPr lang="ko-KR" altLang="en-US" sz="1600" dirty="0"/>
              <a:t>때는 오차가 </a:t>
            </a:r>
            <a:r>
              <a:rPr lang="ko-KR" altLang="en-US" sz="1600" b="1" dirty="0"/>
              <a:t>시간을 거슬러 올라가며 전파</a:t>
            </a:r>
            <a:r>
              <a:rPr lang="ko-KR" altLang="en-US" sz="1600" dirty="0"/>
              <a:t>된다</a:t>
            </a:r>
            <a:r>
              <a:rPr lang="en-US" altLang="ko-KR" sz="1600" dirty="0"/>
              <a:t>.</a:t>
            </a:r>
            <a:br>
              <a:rPr lang="en-US" altLang="ko-KR" sz="1600" dirty="0"/>
            </a:br>
            <a:r>
              <a:rPr lang="ko-KR" altLang="en-US" sz="1600" dirty="0"/>
              <a:t>이 과정에서 각 시점의 가중치에 대한 기울기가 계산되고</a:t>
            </a:r>
            <a:r>
              <a:rPr lang="en-US" altLang="ko-KR" sz="1600" dirty="0"/>
              <a:t>,</a:t>
            </a:r>
            <a:br>
              <a:rPr lang="en-US" altLang="ko-KR" sz="1600" dirty="0"/>
            </a:br>
            <a:r>
              <a:rPr lang="ko-KR" altLang="en-US" sz="1600" dirty="0"/>
              <a:t>모든 시점의 기울기가 누적되어 최종적으로 하나의 가중치 세트를 업데이트하게 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67330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AEE01-C268-6FBB-C9BD-D64777463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FAECE9E1-0BCC-A9B5-7A3B-32ACBAD24E57}"/>
              </a:ext>
            </a:extLst>
          </p:cNvPr>
          <p:cNvSpPr txBox="1">
            <a:spLocks/>
          </p:cNvSpPr>
          <p:nvPr/>
        </p:nvSpPr>
        <p:spPr>
          <a:xfrm>
            <a:off x="649181" y="145401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순환 신경망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(RNN)</a:t>
            </a:r>
            <a:endParaRPr lang="ko-KR" altLang="en-US" dirty="0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DC4AE3A-D822-5558-DEC3-9BD392292F1F}"/>
              </a:ext>
            </a:extLst>
          </p:cNvPr>
          <p:cNvSpPr txBox="1">
            <a:spLocks/>
          </p:cNvSpPr>
          <p:nvPr/>
        </p:nvSpPr>
        <p:spPr>
          <a:xfrm>
            <a:off x="268567" y="1067112"/>
            <a:ext cx="8623958" cy="57030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en-US" altLang="ko-KR" sz="1800" b="1" dirty="0">
                <a:solidFill>
                  <a:srgbClr val="0070C0"/>
                </a:solidFill>
              </a:rPr>
              <a:t>RNN</a:t>
            </a:r>
            <a:r>
              <a:rPr lang="ko-KR" altLang="en-US" sz="1800" b="1" dirty="0">
                <a:solidFill>
                  <a:srgbClr val="0070C0"/>
                </a:solidFill>
              </a:rPr>
              <a:t>에서 각각의 타임스텝마다 기울기를 구하는 이유</a:t>
            </a:r>
            <a:endParaRPr lang="en-US" altLang="ko-KR" sz="1800" b="1" dirty="0">
              <a:solidFill>
                <a:srgbClr val="0070C0"/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marL="0" indent="0">
              <a:buNone/>
            </a:pPr>
            <a:r>
              <a:rPr lang="en-US" altLang="ko-KR" sz="1600" b="1" dirty="0"/>
              <a:t>	1. </a:t>
            </a:r>
            <a:r>
              <a:rPr lang="ko-KR" altLang="en-US" sz="1600" b="1" dirty="0"/>
              <a:t>시간 단계의 의존성 </a:t>
            </a:r>
            <a:r>
              <a:rPr lang="en-US" altLang="ko-KR" sz="1600" b="1" dirty="0"/>
              <a:t>(Temporal Dependency)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600" dirty="0"/>
              <a:t>RNN</a:t>
            </a:r>
            <a:r>
              <a:rPr lang="ko-KR" altLang="en-US" sz="1600" dirty="0"/>
              <a:t>은 </a:t>
            </a:r>
            <a:r>
              <a:rPr lang="ko-KR" altLang="en-US" sz="1600" b="1" dirty="0"/>
              <a:t>순차적 데이터</a:t>
            </a:r>
            <a:r>
              <a:rPr lang="ko-KR" altLang="en-US" sz="1600" dirty="0"/>
              <a:t>를 처리하는 모델이다</a:t>
            </a:r>
            <a:r>
              <a:rPr lang="en-US" altLang="ko-KR" sz="1600" dirty="0"/>
              <a:t>. </a:t>
            </a:r>
            <a:r>
              <a:rPr lang="ko-KR" altLang="en-US" sz="1600" dirty="0"/>
              <a:t>각 타임스텝 </a:t>
            </a:r>
            <a:r>
              <a:rPr lang="en-US" altLang="ko-KR" sz="1600" dirty="0"/>
              <a:t>t </a:t>
            </a:r>
            <a:r>
              <a:rPr lang="ko-KR" altLang="en-US" sz="1600" dirty="0"/>
              <a:t>에서의 출력은 </a:t>
            </a:r>
            <a:r>
              <a:rPr lang="ko-KR" altLang="en-US" sz="1600" b="1" dirty="0"/>
              <a:t>이전 타임스텝의 상태</a:t>
            </a:r>
            <a:r>
              <a:rPr lang="ko-KR" altLang="en-US" sz="1600" dirty="0"/>
              <a:t>에 의존하므로</a:t>
            </a:r>
            <a:r>
              <a:rPr lang="en-US" altLang="ko-KR" sz="1600" dirty="0"/>
              <a:t>, </a:t>
            </a:r>
            <a:r>
              <a:rPr lang="ko-KR" altLang="en-US" sz="1600" dirty="0"/>
              <a:t>시간 단계마다 계산되는 </a:t>
            </a:r>
            <a:r>
              <a:rPr lang="ko-KR" altLang="en-US" sz="1600" b="1" dirty="0"/>
              <a:t>기울기</a:t>
            </a:r>
            <a:r>
              <a:rPr lang="ko-KR" altLang="en-US" sz="1600" dirty="0"/>
              <a:t>가 </a:t>
            </a:r>
            <a:r>
              <a:rPr lang="ko-KR" altLang="en-US" sz="1600" b="1" dirty="0"/>
              <a:t>다르다</a:t>
            </a:r>
            <a:r>
              <a:rPr lang="en-US" altLang="ko-KR" sz="1600" dirty="0"/>
              <a:t>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sz="1600" dirty="0"/>
              <a:t>예를 들어</a:t>
            </a:r>
            <a:r>
              <a:rPr lang="en-US" altLang="ko-KR" sz="1600" dirty="0"/>
              <a:t>, t=0 </a:t>
            </a:r>
            <a:r>
              <a:rPr lang="ko-KR" altLang="en-US" sz="1600" dirty="0"/>
              <a:t>에서 </a:t>
            </a:r>
            <a:r>
              <a:rPr lang="en-US" altLang="ko-KR" sz="1600" dirty="0"/>
              <a:t>t=1 </a:t>
            </a:r>
            <a:r>
              <a:rPr lang="ko-KR" altLang="en-US" sz="1600" dirty="0"/>
              <a:t>로 넘어갈 때</a:t>
            </a:r>
            <a:r>
              <a:rPr lang="en-US" altLang="ko-KR" sz="1600" dirty="0"/>
              <a:t>, h0​ (</a:t>
            </a:r>
            <a:r>
              <a:rPr lang="ko-KR" altLang="en-US" sz="1600" dirty="0"/>
              <a:t>초기 상태</a:t>
            </a:r>
            <a:r>
              <a:rPr lang="en-US" altLang="ko-KR" sz="1600" dirty="0"/>
              <a:t>)</a:t>
            </a:r>
            <a:r>
              <a:rPr lang="ko-KR" altLang="en-US" sz="1600" dirty="0"/>
              <a:t>는 </a:t>
            </a:r>
            <a:r>
              <a:rPr lang="en-US" altLang="ko-KR" sz="1600" dirty="0"/>
              <a:t>h1 ​</a:t>
            </a:r>
            <a:r>
              <a:rPr lang="ko-KR" altLang="en-US" sz="1600" dirty="0"/>
              <a:t>에 영향을 미친다</a:t>
            </a:r>
            <a:r>
              <a:rPr lang="en-US" altLang="ko-KR" sz="1600" dirty="0"/>
              <a:t>. </a:t>
            </a:r>
            <a:r>
              <a:rPr lang="ko-KR" altLang="en-US" sz="1600" dirty="0"/>
              <a:t>그러므로 </a:t>
            </a:r>
            <a:r>
              <a:rPr lang="ko-KR" altLang="en-US" sz="1600" b="1" dirty="0"/>
              <a:t>각 시간 단계의 기울기는 이전 시간 단계의 출력 및 상태에 대한 영향을 고려</a:t>
            </a:r>
            <a:r>
              <a:rPr lang="ko-KR" altLang="en-US" sz="1600" dirty="0"/>
              <a:t>해야 한다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r>
              <a:rPr lang="en-US" altLang="ko-KR" sz="1600" b="1" dirty="0"/>
              <a:t>	2. </a:t>
            </a:r>
            <a:r>
              <a:rPr lang="ko-KR" altLang="en-US" sz="1600" b="1" dirty="0"/>
              <a:t>기울기의 전파 </a:t>
            </a:r>
            <a:r>
              <a:rPr lang="en-US" altLang="ko-KR" sz="1600" b="1" dirty="0"/>
              <a:t>(Gradient Propagation)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RNN</a:t>
            </a:r>
            <a:r>
              <a:rPr lang="ko-KR" altLang="en-US" sz="1600" dirty="0"/>
              <a:t>에서 학습은 </a:t>
            </a:r>
            <a:r>
              <a:rPr lang="ko-KR" altLang="en-US" sz="1600" dirty="0" err="1"/>
              <a:t>역전파</a:t>
            </a:r>
            <a:r>
              <a:rPr lang="en-US" altLang="ko-KR" sz="1600" dirty="0"/>
              <a:t>(Backpropagation) </a:t>
            </a:r>
            <a:r>
              <a:rPr lang="ko-KR" altLang="en-US" sz="1600" dirty="0"/>
              <a:t>를 사용해 진행된다</a:t>
            </a:r>
            <a:r>
              <a:rPr lang="en-US" altLang="ko-KR" sz="1600" dirty="0"/>
              <a:t>. </a:t>
            </a:r>
            <a:r>
              <a:rPr lang="ko-KR" altLang="en-US" sz="1600" dirty="0"/>
              <a:t>이를 통해 네트워크의 </a:t>
            </a:r>
            <a:r>
              <a:rPr lang="ko-KR" altLang="en-US" sz="1600" b="1" dirty="0"/>
              <a:t>가중치</a:t>
            </a:r>
            <a:r>
              <a:rPr lang="ko-KR" altLang="en-US" sz="1600" dirty="0"/>
              <a:t>가 업데이트되는데</a:t>
            </a:r>
            <a:r>
              <a:rPr lang="en-US" altLang="ko-KR" sz="1600" dirty="0"/>
              <a:t>, </a:t>
            </a:r>
            <a:r>
              <a:rPr lang="ko-KR" altLang="en-US" sz="1600" b="1" dirty="0"/>
              <a:t>기울기를 구할 때</a:t>
            </a:r>
            <a:r>
              <a:rPr lang="ko-KR" altLang="en-US" sz="1600" dirty="0"/>
              <a:t> 각 시간 단계에서의 </a:t>
            </a:r>
            <a:r>
              <a:rPr lang="ko-KR" altLang="en-US" sz="1600" b="1" dirty="0"/>
              <a:t>기울기</a:t>
            </a:r>
            <a:r>
              <a:rPr lang="ko-KR" altLang="en-US" sz="1600" dirty="0"/>
              <a:t>를 </a:t>
            </a:r>
            <a:r>
              <a:rPr lang="ko-KR" altLang="en-US" sz="1600" b="1" dirty="0"/>
              <a:t>모두 고려해야</a:t>
            </a:r>
            <a:r>
              <a:rPr lang="ko-KR" altLang="en-US" sz="1600" dirty="0"/>
              <a:t> 한다</a:t>
            </a:r>
            <a:r>
              <a:rPr lang="en-US" altLang="ko-KR" sz="1600" dirty="0"/>
              <a:t>. </a:t>
            </a:r>
            <a:r>
              <a:rPr lang="ko-KR" altLang="en-US" sz="1600" dirty="0"/>
              <a:t>이는 네트워크가 순차적으로 계산되기 때문에</a:t>
            </a:r>
            <a:r>
              <a:rPr lang="en-US" altLang="ko-KR" sz="1600" dirty="0"/>
              <a:t>, </a:t>
            </a:r>
            <a:r>
              <a:rPr lang="ko-KR" altLang="en-US" sz="1600" b="1" dirty="0"/>
              <a:t>이전 단계의 출력</a:t>
            </a:r>
            <a:r>
              <a:rPr lang="ko-KR" altLang="en-US" sz="1600" dirty="0"/>
              <a:t>이 </a:t>
            </a:r>
            <a:r>
              <a:rPr lang="ko-KR" altLang="en-US" sz="1600" b="1" dirty="0"/>
              <a:t>다음 단계의 출력</a:t>
            </a:r>
            <a:r>
              <a:rPr lang="ko-KR" altLang="en-US" sz="1600" dirty="0"/>
              <a:t>에 영향을 미치고</a:t>
            </a:r>
            <a:r>
              <a:rPr lang="en-US" altLang="ko-KR" sz="1600" dirty="0"/>
              <a:t>, </a:t>
            </a:r>
            <a:r>
              <a:rPr lang="ko-KR" altLang="en-US" sz="1600" dirty="0"/>
              <a:t>이 영향이 </a:t>
            </a:r>
            <a:r>
              <a:rPr lang="ko-KR" altLang="en-US" sz="1600" b="1" dirty="0"/>
              <a:t>가중치 업데이트에 반영</a:t>
            </a:r>
            <a:r>
              <a:rPr lang="ko-KR" altLang="en-US" sz="1600" dirty="0"/>
              <a:t>되도록 해야 한다</a:t>
            </a:r>
            <a:r>
              <a:rPr lang="en-US" altLang="ko-KR" sz="1600" dirty="0"/>
              <a:t>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sz="1600" b="1" dirty="0"/>
              <a:t>기울기 계산</a:t>
            </a:r>
            <a:r>
              <a:rPr lang="ko-KR" altLang="en-US" sz="1600" dirty="0"/>
              <a:t>은 보통 두 단계로 이루어진다</a:t>
            </a:r>
            <a:endParaRPr lang="en-US" altLang="ko-KR" sz="1600" dirty="0"/>
          </a:p>
          <a:p>
            <a:pPr marL="677862" lvl="2" indent="0">
              <a:buNone/>
            </a:pPr>
            <a:r>
              <a:rPr lang="en-US" altLang="ko-KR" sz="1600" b="1" dirty="0"/>
              <a:t>   - </a:t>
            </a:r>
            <a:r>
              <a:rPr lang="ko-KR" altLang="en-US" sz="1600" b="1" dirty="0"/>
              <a:t>순방향 전파</a:t>
            </a:r>
            <a:r>
              <a:rPr lang="en-US" altLang="ko-KR" sz="1600" b="1" dirty="0"/>
              <a:t>(Forward pass)</a:t>
            </a:r>
            <a:r>
              <a:rPr lang="en-US" altLang="ko-KR" sz="1600" dirty="0"/>
              <a:t>: </a:t>
            </a:r>
            <a:r>
              <a:rPr lang="ko-KR" altLang="en-US" sz="1600" dirty="0"/>
              <a:t>각 타임스텝에서의 출력 및 상태를 계산한다</a:t>
            </a:r>
            <a:r>
              <a:rPr lang="en-US" altLang="ko-KR" sz="1600" dirty="0"/>
              <a:t>.</a:t>
            </a:r>
          </a:p>
          <a:p>
            <a:pPr marL="677862" lvl="2" indent="0">
              <a:buNone/>
            </a:pPr>
            <a:r>
              <a:rPr lang="en-US" altLang="ko-KR" sz="1600" b="1" dirty="0"/>
              <a:t>   - </a:t>
            </a:r>
            <a:r>
              <a:rPr lang="ko-KR" altLang="en-US" sz="1600" b="1" dirty="0"/>
              <a:t>역방향 전파</a:t>
            </a:r>
            <a:r>
              <a:rPr lang="en-US" altLang="ko-KR" sz="1600" b="1" dirty="0"/>
              <a:t>(Backward pass)</a:t>
            </a:r>
            <a:r>
              <a:rPr lang="en-US" altLang="ko-KR" sz="1600" dirty="0"/>
              <a:t>: </a:t>
            </a:r>
            <a:r>
              <a:rPr lang="ko-KR" altLang="en-US" sz="1600" dirty="0"/>
              <a:t>각 타임스텝에서의 출력 오류를 통해 </a:t>
            </a:r>
            <a:r>
              <a:rPr lang="ko-KR" altLang="en-US" sz="1600" b="1" dirty="0"/>
              <a:t>기울기를 </a:t>
            </a:r>
            <a:endParaRPr lang="en-US" altLang="ko-KR" sz="1600" b="1" dirty="0"/>
          </a:p>
          <a:p>
            <a:pPr marL="677862" lvl="2" indent="0">
              <a:buNone/>
            </a:pPr>
            <a:r>
              <a:rPr lang="en-US" altLang="ko-KR" sz="1600" b="1" dirty="0"/>
              <a:t>     </a:t>
            </a:r>
            <a:r>
              <a:rPr lang="ko-KR" altLang="en-US" sz="1600" b="1" dirty="0"/>
              <a:t>계산</a:t>
            </a:r>
            <a:r>
              <a:rPr lang="ko-KR" altLang="en-US" sz="1600" dirty="0"/>
              <a:t>하고</a:t>
            </a:r>
            <a:r>
              <a:rPr lang="en-US" altLang="ko-KR" sz="1600" dirty="0"/>
              <a:t>, </a:t>
            </a:r>
            <a:r>
              <a:rPr lang="ko-KR" altLang="en-US" sz="1600" dirty="0"/>
              <a:t>이 기울기를 시간 역방향으로 </a:t>
            </a:r>
            <a:r>
              <a:rPr lang="ko-KR" altLang="en-US" sz="1600" b="1" dirty="0"/>
              <a:t>전파</a:t>
            </a:r>
            <a:r>
              <a:rPr lang="ko-KR" altLang="en-US" sz="1600" dirty="0"/>
              <a:t>하여 가중치를 업데이트한다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168637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290AA-619F-4D6B-ED55-D58071FA9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1D8D1C9-5DEA-A65A-1179-253CD9CF9431}"/>
              </a:ext>
            </a:extLst>
          </p:cNvPr>
          <p:cNvSpPr txBox="1">
            <a:spLocks/>
          </p:cNvSpPr>
          <p:nvPr/>
        </p:nvSpPr>
        <p:spPr>
          <a:xfrm>
            <a:off x="649181" y="145401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순환 신경망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(RNN)</a:t>
            </a:r>
            <a:endParaRPr lang="ko-KR" altLang="en-US" dirty="0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6A47762D-E499-3102-5ABF-87FDA7C4504D}"/>
              </a:ext>
            </a:extLst>
          </p:cNvPr>
          <p:cNvSpPr txBox="1">
            <a:spLocks/>
          </p:cNvSpPr>
          <p:nvPr/>
        </p:nvSpPr>
        <p:spPr>
          <a:xfrm>
            <a:off x="268567" y="951899"/>
            <a:ext cx="8623958" cy="57607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altLang="ko-KR" sz="1800" dirty="0"/>
              <a:t>RNN</a:t>
            </a:r>
            <a:r>
              <a:rPr lang="ko-KR" altLang="en-US" sz="1800" dirty="0"/>
              <a:t>에서 </a:t>
            </a:r>
            <a:r>
              <a:rPr lang="ko-KR" altLang="en-US" sz="1800" b="1" dirty="0"/>
              <a:t>각각의 타임스텝마다 기울기를 구하는 이유</a:t>
            </a:r>
            <a:endParaRPr lang="en-US" altLang="ko-KR" sz="1800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b="1" dirty="0"/>
              <a:t>	3. </a:t>
            </a:r>
            <a:r>
              <a:rPr lang="ko-KR" altLang="en-US" sz="1600" b="1" dirty="0"/>
              <a:t>가중치 공유와 기울기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RNN</a:t>
            </a:r>
            <a:r>
              <a:rPr lang="ko-KR" altLang="en-US" sz="1600" dirty="0"/>
              <a:t>은 </a:t>
            </a:r>
            <a:r>
              <a:rPr lang="ko-KR" altLang="en-US" sz="1600" b="1" dirty="0"/>
              <a:t>가중치를 공유</a:t>
            </a:r>
            <a:r>
              <a:rPr lang="ko-KR" altLang="en-US" sz="1600" dirty="0"/>
              <a:t>하는 모델이다</a:t>
            </a:r>
            <a:r>
              <a:rPr lang="en-US" altLang="ko-KR" sz="1600" dirty="0"/>
              <a:t>. </a:t>
            </a:r>
            <a:r>
              <a:rPr lang="ko-KR" altLang="en-US" sz="1600" dirty="0"/>
              <a:t>즉</a:t>
            </a:r>
            <a:r>
              <a:rPr lang="en-US" altLang="ko-KR" sz="1600" dirty="0"/>
              <a:t>, </a:t>
            </a:r>
            <a:r>
              <a:rPr lang="ko-KR" altLang="en-US" sz="1600" dirty="0"/>
              <a:t>시간 </a:t>
            </a:r>
            <a:r>
              <a:rPr lang="en-US" altLang="ko-KR" sz="1600" dirty="0"/>
              <a:t>t </a:t>
            </a:r>
            <a:r>
              <a:rPr lang="ko-KR" altLang="en-US" sz="1600" dirty="0"/>
              <a:t>에서의 가중치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</a:t>
            </a:r>
            <a:r>
              <a:rPr kumimoji="0" lang="ko-KR" altLang="ko-KR" sz="1600" b="0" i="0" u="none" strike="noStrike" cap="none" normalizeH="0" baseline="-2500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​,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</a:t>
            </a:r>
            <a:r>
              <a:rPr kumimoji="0" lang="ko-KR" altLang="ko-KR" sz="1600" b="0" i="0" u="none" strike="noStrike" cap="none" normalizeH="0" baseline="-2500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​,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</a:t>
            </a:r>
            <a:r>
              <a:rPr kumimoji="0" lang="ko-KR" altLang="ko-KR" sz="1600" b="0" i="0" u="none" strike="noStrike" cap="none" normalizeH="0" baseline="-2500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</a:t>
            </a:r>
            <a:r>
              <a:rPr kumimoji="0" lang="ko-KR" altLang="ko-KR" sz="16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600" dirty="0"/>
              <a:t>가 </a:t>
            </a:r>
            <a:r>
              <a:rPr lang="ko-KR" altLang="en-US" sz="1600" b="1" dirty="0"/>
              <a:t>모든 시간 단계</a:t>
            </a:r>
            <a:r>
              <a:rPr lang="ko-KR" altLang="en-US" sz="1600" dirty="0"/>
              <a:t>에서 동일하다</a:t>
            </a:r>
            <a:r>
              <a:rPr lang="en-US" altLang="ko-KR" sz="1600" dirty="0"/>
              <a:t>.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하지만 </a:t>
            </a:r>
            <a:r>
              <a:rPr lang="ko-KR" altLang="en-US" sz="1600" b="1" dirty="0"/>
              <a:t>기울기</a:t>
            </a:r>
            <a:r>
              <a:rPr lang="ko-KR" altLang="en-US" sz="1600" dirty="0"/>
              <a:t>는 각 시간 단계에서의 </a:t>
            </a:r>
            <a:r>
              <a:rPr lang="ko-KR" altLang="en-US" sz="1600" b="1" dirty="0"/>
              <a:t>상태 변화</a:t>
            </a:r>
            <a:r>
              <a:rPr lang="ko-KR" altLang="en-US" sz="1600" dirty="0"/>
              <a:t>와 </a:t>
            </a:r>
            <a:r>
              <a:rPr lang="ko-KR" altLang="en-US" sz="1600" b="1" dirty="0"/>
              <a:t>오류</a:t>
            </a:r>
            <a:r>
              <a:rPr lang="ko-KR" altLang="en-US" sz="1600" dirty="0"/>
              <a:t>에 따라 다르다</a:t>
            </a:r>
            <a:r>
              <a:rPr lang="en-US" altLang="ko-KR" sz="1600" dirty="0"/>
              <a:t>. </a:t>
            </a:r>
            <a:r>
              <a:rPr lang="ko-KR" altLang="en-US" sz="1600" b="1" dirty="0"/>
              <a:t>기울기</a:t>
            </a:r>
            <a:r>
              <a:rPr lang="ko-KR" altLang="en-US" sz="1600" dirty="0"/>
              <a:t>는 출력 오류의 </a:t>
            </a:r>
            <a:r>
              <a:rPr lang="ko-KR" altLang="en-US" sz="1600" b="1" dirty="0"/>
              <a:t>가중치에 대한 민감도</a:t>
            </a:r>
            <a:r>
              <a:rPr lang="ko-KR" altLang="en-US" sz="1600" dirty="0"/>
              <a:t>를 나타내므로</a:t>
            </a:r>
            <a:r>
              <a:rPr lang="en-US" altLang="ko-KR" sz="1600" dirty="0"/>
              <a:t>, </a:t>
            </a:r>
            <a:r>
              <a:rPr lang="ko-KR" altLang="en-US" sz="1600" dirty="0"/>
              <a:t>각 타임스텝에서 </a:t>
            </a:r>
            <a:r>
              <a:rPr lang="ko-KR" altLang="en-US" sz="1600" b="1" dirty="0"/>
              <a:t>오류가 다르고</a:t>
            </a:r>
            <a:r>
              <a:rPr lang="en-US" altLang="ko-KR" sz="1600" dirty="0"/>
              <a:t>, </a:t>
            </a:r>
            <a:r>
              <a:rPr lang="ko-KR" altLang="en-US" sz="1600" dirty="0"/>
              <a:t>그로 인해 </a:t>
            </a:r>
            <a:r>
              <a:rPr lang="ko-KR" altLang="en-US" sz="1600" b="1" dirty="0"/>
              <a:t>기울기도 다르게 계산된</a:t>
            </a:r>
            <a:r>
              <a:rPr lang="ko-KR" altLang="en-US" sz="1600" dirty="0"/>
              <a:t>다</a:t>
            </a:r>
            <a:r>
              <a:rPr lang="en-US" altLang="ko-KR" sz="16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b="1" dirty="0"/>
              <a:t>	4. </a:t>
            </a:r>
            <a:r>
              <a:rPr lang="ko-KR" altLang="en-US" sz="1600" b="1" dirty="0"/>
              <a:t>기울기 계산 과정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각 타임스텝에서 </a:t>
            </a:r>
            <a:r>
              <a:rPr lang="ko-KR" altLang="en-US" sz="1600" b="1" dirty="0"/>
              <a:t>오류</a:t>
            </a:r>
            <a:r>
              <a:rPr lang="ko-KR" altLang="en-US" sz="1600" dirty="0"/>
              <a:t>가 다르므로</a:t>
            </a:r>
            <a:r>
              <a:rPr lang="en-US" altLang="ko-KR" sz="1600" dirty="0"/>
              <a:t>, </a:t>
            </a:r>
            <a:r>
              <a:rPr lang="ko-KR" altLang="en-US" sz="1600" b="1" dirty="0"/>
              <a:t>기울기도 다르다</a:t>
            </a:r>
            <a:r>
              <a:rPr lang="en-US" altLang="ko-KR" sz="1600" dirty="0"/>
              <a:t>. </a:t>
            </a:r>
            <a:r>
              <a:rPr lang="ko-KR" altLang="en-US" sz="1600" dirty="0"/>
              <a:t>예를 들어</a:t>
            </a:r>
            <a:r>
              <a:rPr lang="en-US" altLang="ko-KR" sz="1600" dirty="0"/>
              <a:t>, t=0 </a:t>
            </a:r>
            <a:r>
              <a:rPr lang="ko-KR" altLang="en-US" sz="1600" dirty="0"/>
              <a:t>에서의 기울기와 </a:t>
            </a:r>
            <a:r>
              <a:rPr lang="en-US" altLang="ko-KR" sz="1600" dirty="0"/>
              <a:t>t=1 </a:t>
            </a:r>
            <a:r>
              <a:rPr lang="ko-KR" altLang="en-US" sz="1600" dirty="0"/>
              <a:t>에서의 기울기는 </a:t>
            </a:r>
            <a:r>
              <a:rPr lang="ko-KR" altLang="en-US" sz="1600" b="1" dirty="0"/>
              <a:t>다르게 계산</a:t>
            </a:r>
            <a:r>
              <a:rPr lang="ko-KR" altLang="en-US" sz="1600" dirty="0"/>
              <a:t>되며</a:t>
            </a:r>
            <a:r>
              <a:rPr lang="en-US" altLang="ko-KR" sz="1600" dirty="0"/>
              <a:t>, </a:t>
            </a:r>
            <a:r>
              <a:rPr lang="ko-KR" altLang="en-US" sz="1600" dirty="0"/>
              <a:t>그 이유는 </a:t>
            </a:r>
            <a:r>
              <a:rPr lang="ko-KR" altLang="en-US" sz="1600" b="1" dirty="0"/>
              <a:t>타임스텝 간의 의존성</a:t>
            </a:r>
            <a:r>
              <a:rPr lang="ko-KR" altLang="en-US" sz="1600" dirty="0"/>
              <a:t> 때문이다</a:t>
            </a:r>
            <a:r>
              <a:rPr lang="en-US" altLang="ko-KR" sz="16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b="1" dirty="0"/>
              <a:t>	5. </a:t>
            </a:r>
            <a:r>
              <a:rPr lang="ko-KR" altLang="en-US" sz="1600" b="1" dirty="0">
                <a:solidFill>
                  <a:srgbClr val="C00000"/>
                </a:solidFill>
              </a:rPr>
              <a:t>기울기의 합과 평균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RNN</a:t>
            </a:r>
            <a:r>
              <a:rPr lang="ko-KR" altLang="en-US" sz="1600" dirty="0"/>
              <a:t>에서 </a:t>
            </a:r>
            <a:r>
              <a:rPr lang="ko-KR" altLang="en-US" sz="1600" b="1" dirty="0"/>
              <a:t>기울기는 각 시간 단계에서 계산된 값들을 합산하여</a:t>
            </a:r>
            <a:r>
              <a:rPr lang="ko-KR" altLang="en-US" sz="1600" dirty="0"/>
              <a:t> 사용한다</a:t>
            </a:r>
            <a:r>
              <a:rPr lang="en-US" altLang="ko-KR" sz="1600" dirty="0"/>
              <a:t>. </a:t>
            </a:r>
            <a:r>
              <a:rPr lang="ko-KR" altLang="en-US" sz="1600" dirty="0"/>
              <a:t>즉</a:t>
            </a:r>
            <a:r>
              <a:rPr lang="en-US" altLang="ko-KR" sz="1600" dirty="0"/>
              <a:t>, </a:t>
            </a:r>
            <a:r>
              <a:rPr lang="ko-KR" altLang="en-US" sz="1600" dirty="0"/>
              <a:t>시간 축을 따라 </a:t>
            </a:r>
            <a:r>
              <a:rPr lang="ko-KR" altLang="en-US" sz="1600" b="1" dirty="0"/>
              <a:t>누적된 기울기</a:t>
            </a:r>
            <a:r>
              <a:rPr lang="ko-KR" altLang="en-US" sz="1600" dirty="0"/>
              <a:t>가 가중치 업데이트에 영향을 미친다</a:t>
            </a:r>
            <a:r>
              <a:rPr lang="en-US" altLang="ko-KR" sz="1600" dirty="0"/>
              <a:t>.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각 타임스텝에서 계산된 기울기는 </a:t>
            </a:r>
            <a:r>
              <a:rPr lang="ko-KR" altLang="en-US" sz="1600" b="1" dirty="0"/>
              <a:t>가중치 공유에 영향을 미치지 않는다</a:t>
            </a:r>
            <a:r>
              <a:rPr lang="en-US" altLang="ko-KR" sz="1600" dirty="0"/>
              <a:t>. </a:t>
            </a:r>
            <a:r>
              <a:rPr lang="ko-KR" altLang="en-US" sz="1600" dirty="0"/>
              <a:t>가중치는 </a:t>
            </a:r>
            <a:r>
              <a:rPr lang="ko-KR" altLang="en-US" sz="1600" b="1" dirty="0"/>
              <a:t>시간에 걸쳐 동일한 값</a:t>
            </a:r>
            <a:r>
              <a:rPr lang="ko-KR" altLang="en-US" sz="1600" dirty="0"/>
              <a:t>을 사용하지만</a:t>
            </a:r>
            <a:r>
              <a:rPr lang="en-US" altLang="ko-KR" sz="1600" dirty="0"/>
              <a:t>, </a:t>
            </a:r>
            <a:r>
              <a:rPr lang="ko-KR" altLang="en-US" sz="1600" b="1" dirty="0"/>
              <a:t>기울기는 각 타임스텝에서 계산되므로 다르게 나타나고</a:t>
            </a:r>
            <a:r>
              <a:rPr lang="ko-KR" altLang="en-US" sz="1600" dirty="0"/>
              <a:t> 각 시간 단계에서의 </a:t>
            </a:r>
            <a:r>
              <a:rPr lang="ko-KR" altLang="en-US" sz="1600" b="1" dirty="0"/>
              <a:t>출력 오류와 상태 변화</a:t>
            </a:r>
            <a:r>
              <a:rPr lang="ko-KR" altLang="en-US" sz="1600" dirty="0"/>
              <a:t>에 따라 그 값이 달라진다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22286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EE1F9-0AB7-378E-CDF6-8C70B6426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53A9FE85-4F5E-027F-3D3E-F87B173F85FC}"/>
              </a:ext>
            </a:extLst>
          </p:cNvPr>
          <p:cNvSpPr txBox="1">
            <a:spLocks/>
          </p:cNvSpPr>
          <p:nvPr/>
        </p:nvSpPr>
        <p:spPr>
          <a:xfrm>
            <a:off x="649181" y="145401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순환 신경망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(RNN)</a:t>
            </a:r>
            <a:endParaRPr lang="ko-KR" altLang="en-US" dirty="0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C81A1981-A7D9-232D-93EC-B0CB1B99976B}"/>
              </a:ext>
            </a:extLst>
          </p:cNvPr>
          <p:cNvSpPr txBox="1">
            <a:spLocks/>
          </p:cNvSpPr>
          <p:nvPr/>
        </p:nvSpPr>
        <p:spPr>
          <a:xfrm>
            <a:off x="268567" y="951899"/>
            <a:ext cx="8623958" cy="57607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r>
              <a:rPr lang="en-US" altLang="ko-KR" sz="1800" dirty="0"/>
              <a:t>RNN</a:t>
            </a:r>
            <a:r>
              <a:rPr lang="ko-KR" altLang="en-US" sz="1800" dirty="0"/>
              <a:t>에서 </a:t>
            </a:r>
            <a:r>
              <a:rPr lang="ko-KR" altLang="en-US" sz="1800" b="1" dirty="0"/>
              <a:t>각각의 타임스텝마다 기울기를 구하는 이유</a:t>
            </a:r>
            <a:endParaRPr lang="en-US" altLang="ko-KR" sz="1800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600" b="1" dirty="0"/>
              <a:t>	6. </a:t>
            </a:r>
            <a:r>
              <a:rPr lang="ko-KR" altLang="en-US" sz="1600" b="1" dirty="0"/>
              <a:t>왜 각 타임스텝마다 기울기를 구할까</a:t>
            </a:r>
            <a:r>
              <a:rPr lang="en-US" altLang="ko-KR" sz="1600" b="1" dirty="0"/>
              <a:t>?</a:t>
            </a:r>
          </a:p>
          <a:p>
            <a:pPr lvl="2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타임스텝 간 의존성</a:t>
            </a:r>
            <a:r>
              <a:rPr lang="ko-KR" altLang="en-US" sz="1600" dirty="0"/>
              <a:t>을 고려하기 때문이다</a:t>
            </a:r>
            <a:r>
              <a:rPr lang="en-US" altLang="ko-KR" sz="1600" dirty="0"/>
              <a:t>. RNN</a:t>
            </a:r>
            <a:r>
              <a:rPr lang="ko-KR" altLang="en-US" sz="1600" dirty="0"/>
              <a:t>의 출력은 </a:t>
            </a:r>
            <a:r>
              <a:rPr lang="ko-KR" altLang="en-US" sz="1600" b="1" dirty="0"/>
              <a:t>현재 타임스텝</a:t>
            </a:r>
            <a:r>
              <a:rPr lang="ko-KR" altLang="en-US" sz="1600" dirty="0"/>
              <a:t>의 입력과 </a:t>
            </a:r>
            <a:r>
              <a:rPr lang="ko-KR" altLang="en-US" sz="1600" b="1" dirty="0"/>
              <a:t>이전 타임스텝의 상태</a:t>
            </a:r>
            <a:r>
              <a:rPr lang="ko-KR" altLang="en-US" sz="1600" dirty="0"/>
              <a:t>에 의존하므로</a:t>
            </a:r>
            <a:r>
              <a:rPr lang="en-US" altLang="ko-KR" sz="1600" dirty="0"/>
              <a:t>, </a:t>
            </a:r>
            <a:r>
              <a:rPr lang="ko-KR" altLang="en-US" sz="1600" b="1" dirty="0"/>
              <a:t>기울기를 각 타임스텝에서 계산</a:t>
            </a:r>
            <a:r>
              <a:rPr lang="ko-KR" altLang="en-US" sz="1600" dirty="0"/>
              <a:t>하는 것이 필요하다</a:t>
            </a:r>
            <a:r>
              <a:rPr lang="en-US" altLang="ko-KR" sz="1600" dirty="0"/>
              <a:t>.</a:t>
            </a:r>
          </a:p>
          <a:p>
            <a:pPr lvl="2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각 타임스텝에서의 오류와 기울기는 그 시점에서의 </a:t>
            </a:r>
            <a:r>
              <a:rPr lang="ko-KR" altLang="en-US" sz="1600" b="1" dirty="0"/>
              <a:t>상태 변화</a:t>
            </a:r>
            <a:r>
              <a:rPr lang="ko-KR" altLang="en-US" sz="1600" dirty="0"/>
              <a:t>를 반영하고</a:t>
            </a:r>
            <a:r>
              <a:rPr lang="en-US" altLang="ko-KR" sz="1600" dirty="0"/>
              <a:t>, </a:t>
            </a:r>
            <a:r>
              <a:rPr lang="ko-KR" altLang="en-US" sz="1600" b="1" dirty="0"/>
              <a:t>다음 타임스텝에 미치는 영향</a:t>
            </a:r>
            <a:r>
              <a:rPr lang="ko-KR" altLang="en-US" sz="1600" dirty="0"/>
              <a:t>을 계산하기 위해 사용된다</a:t>
            </a:r>
            <a:r>
              <a:rPr lang="en-US" altLang="ko-KR" sz="1600" dirty="0"/>
              <a:t>. </a:t>
            </a:r>
            <a:r>
              <a:rPr lang="ko-KR" altLang="en-US" sz="1600" dirty="0"/>
              <a:t>즉</a:t>
            </a:r>
            <a:r>
              <a:rPr lang="en-US" altLang="ko-KR" sz="1600" dirty="0"/>
              <a:t>, </a:t>
            </a:r>
            <a:r>
              <a:rPr lang="ko-KR" altLang="en-US" sz="1600" b="1" dirty="0"/>
              <a:t>기울기를 구할 때 각 타임스텝에서의 영향을 개별적으로 반영</a:t>
            </a:r>
            <a:r>
              <a:rPr lang="ko-KR" altLang="en-US" sz="1600" dirty="0"/>
              <a:t>해야만 </a:t>
            </a:r>
            <a:r>
              <a:rPr lang="ko-KR" altLang="en-US" sz="1600" b="1" dirty="0"/>
              <a:t>정확한 가중치 업데이트</a:t>
            </a:r>
            <a:r>
              <a:rPr lang="ko-KR" altLang="en-US" sz="1600" dirty="0"/>
              <a:t>가 이루어진다</a:t>
            </a:r>
            <a:r>
              <a:rPr lang="en-US" altLang="ko-KR" sz="1600" dirty="0"/>
              <a:t>.</a:t>
            </a:r>
          </a:p>
          <a:p>
            <a:pPr marL="334963" lvl="1" indent="0">
              <a:lnSpc>
                <a:spcPct val="200000"/>
              </a:lnSpc>
              <a:buNone/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1076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96781" y="145401"/>
            <a:ext cx="8107710" cy="800724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순환 신경망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(RNN)</a:t>
            </a:r>
            <a:endParaRPr lang="ko-KR" altLang="en-US" dirty="0"/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CDCF7B28-8AC8-3C98-B6C6-478A58F91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61" y="1067113"/>
            <a:ext cx="6767109" cy="100201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882CDE7-4431-ACD8-8BF9-E0FD3D38F299}"/>
              </a:ext>
            </a:extLst>
          </p:cNvPr>
          <p:cNvGrpSpPr/>
          <p:nvPr/>
        </p:nvGrpSpPr>
        <p:grpSpPr>
          <a:xfrm>
            <a:off x="1057973" y="2046432"/>
            <a:ext cx="6970447" cy="3283599"/>
            <a:chOff x="1057973" y="2564895"/>
            <a:chExt cx="7258481" cy="391727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1E9B699-1784-F945-0ECF-77E0343EB4E4}"/>
                </a:ext>
              </a:extLst>
            </p:cNvPr>
            <p:cNvGrpSpPr/>
            <p:nvPr/>
          </p:nvGrpSpPr>
          <p:grpSpPr>
            <a:xfrm>
              <a:off x="1057973" y="3526992"/>
              <a:ext cx="7094571" cy="2955179"/>
              <a:chOff x="3167406" y="318941"/>
              <a:chExt cx="8155521" cy="3700016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4D8D5E49-F161-D27D-78D7-4FD698AEA8B6}"/>
                  </a:ext>
                </a:extLst>
              </p:cNvPr>
              <p:cNvSpPr/>
              <p:nvPr/>
            </p:nvSpPr>
            <p:spPr>
              <a:xfrm>
                <a:off x="3167406" y="1970204"/>
                <a:ext cx="1602557" cy="622169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357337C0-70F4-AD40-F697-8003B5D7BAE8}"/>
                  </a:ext>
                </a:extLst>
              </p:cNvPr>
              <p:cNvSpPr/>
              <p:nvPr/>
            </p:nvSpPr>
            <p:spPr>
              <a:xfrm>
                <a:off x="6053575" y="1962347"/>
                <a:ext cx="1602557" cy="622169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527AC1F0-E699-71D5-559B-BFF903B0C52D}"/>
                  </a:ext>
                </a:extLst>
              </p:cNvPr>
              <p:cNvSpPr/>
              <p:nvPr/>
            </p:nvSpPr>
            <p:spPr>
              <a:xfrm>
                <a:off x="8919327" y="1952918"/>
                <a:ext cx="1602557" cy="622169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C28C9339-4585-1A59-9EF3-4D56A1ACCAA5}"/>
                  </a:ext>
                </a:extLst>
              </p:cNvPr>
              <p:cNvCxnSpPr>
                <a:stCxn id="10" idx="3"/>
                <a:endCxn id="11" idx="1"/>
              </p:cNvCxnSpPr>
              <p:nvPr/>
            </p:nvCxnSpPr>
            <p:spPr>
              <a:xfrm flipV="1">
                <a:off x="4769963" y="2273432"/>
                <a:ext cx="1283612" cy="785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F3BF3F0B-DF7D-5B72-A27C-68155536B7F4}"/>
                  </a:ext>
                </a:extLst>
              </p:cNvPr>
              <p:cNvGrpSpPr/>
              <p:nvPr/>
            </p:nvGrpSpPr>
            <p:grpSpPr>
              <a:xfrm>
                <a:off x="5250729" y="2130460"/>
                <a:ext cx="311084" cy="273377"/>
                <a:chOff x="1112363" y="1102936"/>
                <a:chExt cx="311084" cy="273377"/>
              </a:xfrm>
            </p:grpSpPr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69341B9C-128A-FE74-D53C-DD5896CB9985}"/>
                    </a:ext>
                  </a:extLst>
                </p:cNvPr>
                <p:cNvSpPr/>
                <p:nvPr/>
              </p:nvSpPr>
              <p:spPr>
                <a:xfrm>
                  <a:off x="1112363" y="1102936"/>
                  <a:ext cx="311084" cy="273377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66" name="직선 연결선 65">
                  <a:extLst>
                    <a:ext uri="{FF2B5EF4-FFF2-40B4-BE49-F238E27FC236}">
                      <a16:creationId xmlns:a16="http://schemas.microsoft.com/office/drawing/2014/main" id="{AE258862-64BB-52DE-77A8-E021FFB7D695}"/>
                    </a:ext>
                  </a:extLst>
                </p:cNvPr>
                <p:cNvCxnSpPr>
                  <a:stCxn id="65" idx="0"/>
                  <a:endCxn id="65" idx="4"/>
                </p:cNvCxnSpPr>
                <p:nvPr/>
              </p:nvCxnSpPr>
              <p:spPr>
                <a:xfrm>
                  <a:off x="1267905" y="1102936"/>
                  <a:ext cx="0" cy="27337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직선 연결선 66">
                  <a:extLst>
                    <a:ext uri="{FF2B5EF4-FFF2-40B4-BE49-F238E27FC236}">
                      <a16:creationId xmlns:a16="http://schemas.microsoft.com/office/drawing/2014/main" id="{853F2072-A375-977D-97D8-FD68A61A5897}"/>
                    </a:ext>
                  </a:extLst>
                </p:cNvPr>
                <p:cNvCxnSpPr>
                  <a:stCxn id="65" idx="2"/>
                  <a:endCxn id="65" idx="6"/>
                </p:cNvCxnSpPr>
                <p:nvPr/>
              </p:nvCxnSpPr>
              <p:spPr>
                <a:xfrm>
                  <a:off x="1112363" y="1239625"/>
                  <a:ext cx="31108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EB3C81E-F0F6-0B21-599A-174A4177C62E}"/>
                  </a:ext>
                </a:extLst>
              </p:cNvPr>
              <p:cNvGrpSpPr/>
              <p:nvPr/>
            </p:nvGrpSpPr>
            <p:grpSpPr>
              <a:xfrm>
                <a:off x="8212315" y="2132029"/>
                <a:ext cx="311084" cy="273377"/>
                <a:chOff x="1112363" y="1102936"/>
                <a:chExt cx="311084" cy="273377"/>
              </a:xfrm>
            </p:grpSpPr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F00081D5-0290-A427-6F6E-8E2801C8A1F2}"/>
                    </a:ext>
                  </a:extLst>
                </p:cNvPr>
                <p:cNvSpPr/>
                <p:nvPr/>
              </p:nvSpPr>
              <p:spPr>
                <a:xfrm>
                  <a:off x="1112363" y="1102936"/>
                  <a:ext cx="311084" cy="273377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63" name="직선 연결선 62">
                  <a:extLst>
                    <a:ext uri="{FF2B5EF4-FFF2-40B4-BE49-F238E27FC236}">
                      <a16:creationId xmlns:a16="http://schemas.microsoft.com/office/drawing/2014/main" id="{F49B181F-2CE7-3267-78BD-7F87AD52AACD}"/>
                    </a:ext>
                  </a:extLst>
                </p:cNvPr>
                <p:cNvCxnSpPr>
                  <a:stCxn id="62" idx="0"/>
                  <a:endCxn id="62" idx="4"/>
                </p:cNvCxnSpPr>
                <p:nvPr/>
              </p:nvCxnSpPr>
              <p:spPr>
                <a:xfrm>
                  <a:off x="1267905" y="1102936"/>
                  <a:ext cx="0" cy="27337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7BD7DA80-54DF-1F71-2900-FA07E91E0234}"/>
                    </a:ext>
                  </a:extLst>
                </p:cNvPr>
                <p:cNvCxnSpPr>
                  <a:stCxn id="62" idx="2"/>
                  <a:endCxn id="62" idx="6"/>
                </p:cNvCxnSpPr>
                <p:nvPr/>
              </p:nvCxnSpPr>
              <p:spPr>
                <a:xfrm>
                  <a:off x="1112363" y="1239625"/>
                  <a:ext cx="31108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5F7CE800-DD04-E9A7-9522-EEDBAE099FE3}"/>
                  </a:ext>
                </a:extLst>
              </p:cNvPr>
              <p:cNvCxnSpPr>
                <a:stCxn id="11" idx="3"/>
              </p:cNvCxnSpPr>
              <p:nvPr/>
            </p:nvCxnSpPr>
            <p:spPr>
              <a:xfrm flipV="1">
                <a:off x="7656132" y="2267149"/>
                <a:ext cx="1283612" cy="62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162158B7-77DC-52DD-1009-4B5487C3E30C}"/>
                  </a:ext>
                </a:extLst>
              </p:cNvPr>
              <p:cNvSpPr/>
              <p:nvPr/>
            </p:nvSpPr>
            <p:spPr>
              <a:xfrm>
                <a:off x="9304254" y="318941"/>
                <a:ext cx="829559" cy="3692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err="1"/>
                  <a:t>y</a:t>
                </a:r>
                <a:r>
                  <a:rPr lang="en-US" altLang="ko-KR" baseline="-25000" dirty="0" err="1"/>
                  <a:t>t</a:t>
                </a:r>
                <a:endParaRPr lang="ko-KR" altLang="en-US" baseline="-25000" dirty="0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16F1517-2AE7-8E24-8269-91FC6B16AE78}"/>
                  </a:ext>
                </a:extLst>
              </p:cNvPr>
              <p:cNvSpPr/>
              <p:nvPr/>
            </p:nvSpPr>
            <p:spPr>
              <a:xfrm>
                <a:off x="9296395" y="746287"/>
                <a:ext cx="829559" cy="3692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9" name="연결선: 구부러짐 18">
                <a:extLst>
                  <a:ext uri="{FF2B5EF4-FFF2-40B4-BE49-F238E27FC236}">
                    <a16:creationId xmlns:a16="http://schemas.microsoft.com/office/drawing/2014/main" id="{A6838186-6AB6-FE4D-4457-4D342AE7EE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46994" y="536541"/>
                <a:ext cx="7859" cy="369216"/>
              </a:xfrm>
              <a:prstGeom prst="curvedConnector3">
                <a:avLst>
                  <a:gd name="adj1" fmla="val -2908767"/>
                </a:avLst>
              </a:prstGeom>
              <a:ln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9A227B33-D8F2-E728-DA34-9C2624646D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09826" y="740275"/>
                <a:ext cx="185728" cy="354572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3942E890-2867-A0E6-248A-72892D28E6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65557" y="556799"/>
                <a:ext cx="857370" cy="333422"/>
              </a:xfrm>
              <a:prstGeom prst="rect">
                <a:avLst/>
              </a:prstGeom>
            </p:spPr>
          </p:pic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9747B571-9286-6D8B-A0FA-804EB452570F}"/>
                  </a:ext>
                </a:extLst>
              </p:cNvPr>
              <p:cNvSpPr/>
              <p:nvPr/>
            </p:nvSpPr>
            <p:spPr>
              <a:xfrm>
                <a:off x="3387931" y="3280526"/>
                <a:ext cx="1197206" cy="707007"/>
              </a:xfrm>
              <a:prstGeom prst="ellipse">
                <a:avLst/>
              </a:prstGeom>
              <a:solidFill>
                <a:srgbClr val="F7B3E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CA39ABCE-C7E9-A2D2-361D-4235022E7BCD}"/>
                  </a:ext>
                </a:extLst>
              </p:cNvPr>
              <p:cNvSpPr/>
              <p:nvPr/>
            </p:nvSpPr>
            <p:spPr>
              <a:xfrm>
                <a:off x="6341895" y="3291523"/>
                <a:ext cx="1015289" cy="727434"/>
              </a:xfrm>
              <a:prstGeom prst="ellipse">
                <a:avLst/>
              </a:prstGeom>
              <a:solidFill>
                <a:srgbClr val="F7B3E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E48399E7-2FC9-CE1D-8330-582B28A4904E}"/>
                  </a:ext>
                </a:extLst>
              </p:cNvPr>
              <p:cNvSpPr/>
              <p:nvPr/>
            </p:nvSpPr>
            <p:spPr>
              <a:xfrm>
                <a:off x="9140820" y="3302521"/>
                <a:ext cx="1120456" cy="716436"/>
              </a:xfrm>
              <a:prstGeom prst="ellipse">
                <a:avLst/>
              </a:prstGeom>
              <a:solidFill>
                <a:srgbClr val="F7B3E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94F7DB26-24B5-17E8-6B5E-7C3234FBA37F}"/>
                  </a:ext>
                </a:extLst>
              </p:cNvPr>
              <p:cNvCxnSpPr>
                <a:cxnSpLocks/>
                <a:stCxn id="22" idx="0"/>
                <a:endCxn id="10" idx="2"/>
              </p:cNvCxnSpPr>
              <p:nvPr/>
            </p:nvCxnSpPr>
            <p:spPr>
              <a:xfrm flipH="1" flipV="1">
                <a:off x="3968685" y="2592373"/>
                <a:ext cx="17849" cy="68815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A197EEA4-19F5-1D2D-1AEF-FE80DB90CA6C}"/>
                  </a:ext>
                </a:extLst>
              </p:cNvPr>
              <p:cNvCxnSpPr>
                <a:cxnSpLocks/>
                <a:stCxn id="23" idx="0"/>
                <a:endCxn id="11" idx="2"/>
              </p:cNvCxnSpPr>
              <p:nvPr/>
            </p:nvCxnSpPr>
            <p:spPr>
              <a:xfrm flipV="1">
                <a:off x="6849540" y="2584516"/>
                <a:ext cx="5314" cy="70700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>
                <a:extLst>
                  <a:ext uri="{FF2B5EF4-FFF2-40B4-BE49-F238E27FC236}">
                    <a16:creationId xmlns:a16="http://schemas.microsoft.com/office/drawing/2014/main" id="{13E867F5-B726-D235-C3B6-EE9F4B53DDE4}"/>
                  </a:ext>
                </a:extLst>
              </p:cNvPr>
              <p:cNvCxnSpPr>
                <a:cxnSpLocks/>
                <a:stCxn id="24" idx="0"/>
                <a:endCxn id="12" idx="2"/>
              </p:cNvCxnSpPr>
              <p:nvPr/>
            </p:nvCxnSpPr>
            <p:spPr>
              <a:xfrm flipV="1">
                <a:off x="9701048" y="2575087"/>
                <a:ext cx="19558" cy="7274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BDBF65CB-B34E-299C-2B06-34F8DA0A7FE0}"/>
                  </a:ext>
                </a:extLst>
              </p:cNvPr>
              <p:cNvCxnSpPr>
                <a:cxnSpLocks/>
                <a:stCxn id="12" idx="0"/>
                <a:endCxn id="20" idx="2"/>
              </p:cNvCxnSpPr>
              <p:nvPr/>
            </p:nvCxnSpPr>
            <p:spPr>
              <a:xfrm flipH="1" flipV="1">
                <a:off x="9702690" y="1094847"/>
                <a:ext cx="17916" cy="85807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1D1D2EE0-B8A0-B307-FFBC-1668665DAE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80243" y="2742816"/>
                <a:ext cx="497148" cy="434017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CBD752A9-94F8-2580-B599-857ABAD377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59217" y="1273125"/>
                <a:ext cx="504771" cy="477730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A47197E0-60EA-B3E1-98D0-18F11DCCDA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21220" y="1597455"/>
                <a:ext cx="590632" cy="476316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15702BA4-6131-B9F3-E321-CEFD1B59F3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54524" y="1627304"/>
                <a:ext cx="590632" cy="476316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9CE9E187-CED4-AEA6-3D9A-0C2C07C829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47563" y="2753813"/>
                <a:ext cx="497148" cy="434017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B06EFC9C-CB72-FE74-7A9B-B2E7ACDAE3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24309" y="2755383"/>
                <a:ext cx="497148" cy="434017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795DCEE-E21C-6E66-657F-2F83E1A7EA5F}"/>
                  </a:ext>
                </a:extLst>
              </p:cNvPr>
              <p:cNvSpPr txBox="1"/>
              <p:nvPr/>
            </p:nvSpPr>
            <p:spPr>
              <a:xfrm>
                <a:off x="3685698" y="2073584"/>
                <a:ext cx="6982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 </a:t>
                </a:r>
                <a:r>
                  <a:rPr lang="en-US" altLang="ko-KR" sz="2000" b="1" i="1" baseline="-25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t-2</a:t>
                </a:r>
                <a:endParaRPr lang="ko-KR" altLang="en-US" sz="2000" b="1" i="1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F56FD1-B574-1EEA-9635-7A6FA0F8B29B}"/>
                  </a:ext>
                </a:extLst>
              </p:cNvPr>
              <p:cNvSpPr txBox="1"/>
              <p:nvPr/>
            </p:nvSpPr>
            <p:spPr>
              <a:xfrm>
                <a:off x="6565092" y="2063856"/>
                <a:ext cx="6982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 </a:t>
                </a:r>
                <a:r>
                  <a:rPr lang="en-US" altLang="ko-KR" sz="2000" b="1" i="1" baseline="-25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t-1</a:t>
                </a:r>
                <a:endParaRPr lang="ko-KR" altLang="en-US" sz="2000" b="1" i="1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FD0A33E-0B9B-003A-0BD0-23AA7A97945C}"/>
                  </a:ext>
                </a:extLst>
              </p:cNvPr>
              <p:cNvSpPr txBox="1"/>
              <p:nvPr/>
            </p:nvSpPr>
            <p:spPr>
              <a:xfrm>
                <a:off x="9454209" y="2102771"/>
                <a:ext cx="6982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 </a:t>
                </a:r>
                <a:r>
                  <a:rPr lang="en-US" altLang="ko-KR" sz="2000" b="1" i="1" baseline="-25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</a:t>
                </a:r>
                <a:endParaRPr lang="ko-KR" altLang="en-US" sz="2000" b="1" i="1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409F8CA-8D5D-7C92-9349-71881D28DA15}"/>
                  </a:ext>
                </a:extLst>
              </p:cNvPr>
              <p:cNvSpPr txBox="1"/>
              <p:nvPr/>
            </p:nvSpPr>
            <p:spPr>
              <a:xfrm>
                <a:off x="3646783" y="3416010"/>
                <a:ext cx="6982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x </a:t>
                </a:r>
                <a:r>
                  <a:rPr lang="en-US" altLang="ko-KR" sz="2000" b="1" i="1" baseline="-25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t-2</a:t>
                </a:r>
                <a:endParaRPr lang="ko-KR" altLang="en-US" sz="2000" b="1" i="1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FB06BC-FAA4-9621-7E87-2C91F4CD0573}"/>
                  </a:ext>
                </a:extLst>
              </p:cNvPr>
              <p:cNvSpPr txBox="1"/>
              <p:nvPr/>
            </p:nvSpPr>
            <p:spPr>
              <a:xfrm>
                <a:off x="6581305" y="3451675"/>
                <a:ext cx="6982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x </a:t>
                </a:r>
                <a:r>
                  <a:rPr lang="en-US" altLang="ko-KR" sz="2000" b="1" i="1" baseline="-25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t-1</a:t>
                </a:r>
                <a:endParaRPr lang="ko-KR" altLang="en-US" sz="2000" b="1" i="1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A323BED-EFEA-D748-0475-A72A4BAC8552}"/>
                  </a:ext>
                </a:extLst>
              </p:cNvPr>
              <p:cNvSpPr txBox="1"/>
              <p:nvPr/>
            </p:nvSpPr>
            <p:spPr>
              <a:xfrm>
                <a:off x="9476908" y="3458162"/>
                <a:ext cx="6982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x </a:t>
                </a:r>
                <a:r>
                  <a:rPr lang="en-US" altLang="ko-KR" sz="2000" b="1" i="1" baseline="-25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</a:t>
                </a:r>
                <a:endParaRPr lang="ko-KR" altLang="en-US" sz="2000" b="1" i="1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5449B0B6-2B54-54DF-8342-02E2C49B7CE9}"/>
                  </a:ext>
                </a:extLst>
              </p:cNvPr>
              <p:cNvSpPr/>
              <p:nvPr/>
            </p:nvSpPr>
            <p:spPr>
              <a:xfrm>
                <a:off x="6421620" y="354610"/>
                <a:ext cx="829559" cy="3692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C166DE41-68AD-7B64-61B5-257B09D1A4A4}"/>
                  </a:ext>
                </a:extLst>
              </p:cNvPr>
              <p:cNvSpPr/>
              <p:nvPr/>
            </p:nvSpPr>
            <p:spPr>
              <a:xfrm>
                <a:off x="6413761" y="781956"/>
                <a:ext cx="829559" cy="3692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43" name="연결선: 구부러짐 42">
                <a:extLst>
                  <a:ext uri="{FF2B5EF4-FFF2-40B4-BE49-F238E27FC236}">
                    <a16:creationId xmlns:a16="http://schemas.microsoft.com/office/drawing/2014/main" id="{88E944FB-5B82-BEFA-01C7-36A569BAFF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64360" y="572210"/>
                <a:ext cx="7859" cy="369216"/>
              </a:xfrm>
              <a:prstGeom prst="curvedConnector3">
                <a:avLst>
                  <a:gd name="adj1" fmla="val -2908767"/>
                </a:avLst>
              </a:prstGeom>
              <a:ln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E6A5CBDC-7425-CF3F-C04E-3E66DCFC2B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82923" y="592468"/>
                <a:ext cx="857370" cy="333422"/>
              </a:xfrm>
              <a:prstGeom prst="rect">
                <a:avLst/>
              </a:prstGeom>
            </p:spPr>
          </p:pic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0C1B50F9-2CB5-5526-AD72-6402289A8B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33260" y="1147769"/>
                <a:ext cx="4712" cy="8408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0A561C74-B841-34A8-99F6-52B72120F0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47563" y="1317894"/>
                <a:ext cx="504771" cy="477730"/>
              </a:xfrm>
              <a:prstGeom prst="rect">
                <a:avLst/>
              </a:prstGeom>
            </p:spPr>
          </p:pic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7D83914D-9E74-86DF-DC50-734CC3B084EC}"/>
                  </a:ext>
                </a:extLst>
              </p:cNvPr>
              <p:cNvGrpSpPr/>
              <p:nvPr/>
            </p:nvGrpSpPr>
            <p:grpSpPr>
              <a:xfrm>
                <a:off x="3505173" y="364338"/>
                <a:ext cx="2026532" cy="796562"/>
                <a:chOff x="9268114" y="318941"/>
                <a:chExt cx="2026532" cy="796562"/>
              </a:xfrm>
            </p:grpSpPr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39382CDC-3659-516B-1D57-52EE7843B6C3}"/>
                    </a:ext>
                  </a:extLst>
                </p:cNvPr>
                <p:cNvSpPr/>
                <p:nvPr/>
              </p:nvSpPr>
              <p:spPr>
                <a:xfrm>
                  <a:off x="9275973" y="318941"/>
                  <a:ext cx="829559" cy="36921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1FDCC4F8-FECF-104E-2A71-D5E6F8290868}"/>
                    </a:ext>
                  </a:extLst>
                </p:cNvPr>
                <p:cNvSpPr/>
                <p:nvPr/>
              </p:nvSpPr>
              <p:spPr>
                <a:xfrm>
                  <a:off x="9268114" y="746287"/>
                  <a:ext cx="829559" cy="36921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60" name="연결선: 구부러짐 59">
                  <a:extLst>
                    <a:ext uri="{FF2B5EF4-FFF2-40B4-BE49-F238E27FC236}">
                      <a16:creationId xmlns:a16="http://schemas.microsoft.com/office/drawing/2014/main" id="{0D1AC245-DAA4-B5ED-8167-AD4D741C25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118713" y="536541"/>
                  <a:ext cx="7859" cy="369216"/>
                </a:xfrm>
                <a:prstGeom prst="curvedConnector3">
                  <a:avLst>
                    <a:gd name="adj1" fmla="val -2908767"/>
                  </a:avLst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61" name="그림 60">
                  <a:extLst>
                    <a:ext uri="{FF2B5EF4-FFF2-40B4-BE49-F238E27FC236}">
                      <a16:creationId xmlns:a16="http://schemas.microsoft.com/office/drawing/2014/main" id="{C8642BEB-6651-90E9-F1A7-D8A1303B03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437276" y="556799"/>
                  <a:ext cx="857370" cy="333422"/>
                </a:xfrm>
                <a:prstGeom prst="rect">
                  <a:avLst/>
                </a:prstGeom>
              </p:spPr>
            </p:pic>
          </p:grpSp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812BDBEF-6700-7C9E-723B-7D6D2E559E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924672" y="1157497"/>
                <a:ext cx="4712" cy="8408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A81046FB-AF1D-DDF5-EC55-112F4849F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67995" y="1367162"/>
                <a:ext cx="504771" cy="477730"/>
              </a:xfrm>
              <a:prstGeom prst="rect">
                <a:avLst/>
              </a:prstGeom>
            </p:spPr>
          </p:pic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301A5536-9FD1-25FD-F306-BB0052778C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33224" y="836934"/>
                <a:ext cx="515116" cy="262468"/>
              </a:xfrm>
              <a:prstGeom prst="rect">
                <a:avLst/>
              </a:prstGeom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4E8409E9-92B5-3CC6-972A-46BCEB3610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97420" y="422408"/>
                <a:ext cx="450920" cy="239377"/>
              </a:xfrm>
              <a:prstGeom prst="rect">
                <a:avLst/>
              </a:prstGeom>
            </p:spPr>
          </p:pic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4C328780-9DD5-F8EB-793E-8535E42B26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37612" y="809402"/>
                <a:ext cx="397996" cy="283504"/>
              </a:xfrm>
              <a:prstGeom prst="rect">
                <a:avLst/>
              </a:prstGeom>
            </p:spPr>
          </p:pic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E4D3BC71-1A8C-8EC1-F3FB-A7CCAD02FF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48058" y="438148"/>
                <a:ext cx="403855" cy="229215"/>
              </a:xfrm>
              <a:prstGeom prst="rect">
                <a:avLst/>
              </a:prstGeom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EA0A5F7D-6685-C484-65F3-1D9831BC31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07281" y="663815"/>
                <a:ext cx="495369" cy="257211"/>
              </a:xfrm>
              <a:prstGeom prst="rect">
                <a:avLst/>
              </a:prstGeom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84EB3EF1-83DD-0AF7-630F-63CAC7BA57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74340" y="672231"/>
                <a:ext cx="495369" cy="257211"/>
              </a:xfrm>
              <a:prstGeom prst="rect">
                <a:avLst/>
              </a:prstGeom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3C00996-924F-F554-6A47-6985B10D13FC}"/>
                  </a:ext>
                </a:extLst>
              </p:cNvPr>
              <p:cNvSpPr txBox="1"/>
              <p:nvPr/>
            </p:nvSpPr>
            <p:spPr>
              <a:xfrm>
                <a:off x="8021000" y="552822"/>
                <a:ext cx="6982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 </a:t>
                </a:r>
                <a:r>
                  <a:rPr lang="en-US" altLang="ko-KR" sz="2000" b="1" i="1" baseline="-25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t-1 </a:t>
                </a:r>
                <a:r>
                  <a:rPr lang="en-US" altLang="ko-KR" sz="2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ko-KR" altLang="en-US" sz="2000" b="1" i="1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3602D1C-5CD4-5C46-5040-D2D7708342B4}"/>
                  </a:ext>
                </a:extLst>
              </p:cNvPr>
              <p:cNvSpPr txBox="1"/>
              <p:nvPr/>
            </p:nvSpPr>
            <p:spPr>
              <a:xfrm>
                <a:off x="5109182" y="578758"/>
                <a:ext cx="6982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 </a:t>
                </a:r>
                <a:r>
                  <a:rPr lang="en-US" altLang="ko-KR" sz="2000" b="1" i="1" baseline="-25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t-2 </a:t>
                </a:r>
                <a:r>
                  <a:rPr lang="en-US" altLang="ko-KR" sz="2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ko-KR" altLang="en-US" sz="2000" b="1" i="1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7B867D-075A-B9BD-E552-2E8B33967506}"/>
                </a:ext>
              </a:extLst>
            </p:cNvPr>
            <p:cNvSpPr txBox="1"/>
            <p:nvPr/>
          </p:nvSpPr>
          <p:spPr>
            <a:xfrm>
              <a:off x="6892422" y="2564895"/>
              <a:ext cx="142403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Loss</a:t>
              </a:r>
              <a:r>
                <a:rPr lang="ko-KR" altLang="en-US" dirty="0">
                  <a:solidFill>
                    <a:srgbClr val="FF0000"/>
                  </a:solidFill>
                </a:rPr>
                <a:t>의 평균값</a:t>
              </a:r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894492EA-7F95-027D-F146-73092D31DBE8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V="1">
              <a:off x="7779626" y="2859878"/>
              <a:ext cx="0" cy="8570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E24C21CA-8FEB-EC01-09CE-1425305AF4BB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 flipV="1">
              <a:off x="2620034" y="2888061"/>
              <a:ext cx="4272388" cy="81272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7ADA6CCA-06F0-916F-9E49-12DC5E8CA937}"/>
                </a:ext>
              </a:extLst>
            </p:cNvPr>
            <p:cNvCxnSpPr>
              <a:cxnSpLocks/>
              <a:stCxn id="56" idx="0"/>
            </p:cNvCxnSpPr>
            <p:nvPr/>
          </p:nvCxnSpPr>
          <p:spPr>
            <a:xfrm flipH="1" flipV="1">
              <a:off x="5581899" y="2901064"/>
              <a:ext cx="1969" cy="812727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ABA0064-7F1A-89EF-92F3-2388E059A47A}"/>
                </a:ext>
              </a:extLst>
            </p:cNvPr>
            <p:cNvSpPr txBox="1"/>
            <p:nvPr/>
          </p:nvSpPr>
          <p:spPr>
            <a:xfrm>
              <a:off x="6703459" y="3889856"/>
              <a:ext cx="261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i="1" dirty="0"/>
                <a:t>t</a:t>
              </a:r>
              <a:endParaRPr lang="ko-KR" altLang="en-US" i="1" dirty="0"/>
            </a:p>
          </p:txBody>
        </p:sp>
      </p:grpSp>
      <p:pic>
        <p:nvPicPr>
          <p:cNvPr id="69" name="그림 68">
            <a:extLst>
              <a:ext uri="{FF2B5EF4-FFF2-40B4-BE49-F238E27FC236}">
                <a16:creationId xmlns:a16="http://schemas.microsoft.com/office/drawing/2014/main" id="{FB33C368-4053-2EE1-9B5E-124577BD30C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948" y="5481955"/>
            <a:ext cx="8295408" cy="116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889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96781" y="548650"/>
            <a:ext cx="8107710" cy="800724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순환 신경망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(RNN)</a:t>
            </a:r>
            <a:endParaRPr lang="ko-KR" altLang="en-US" dirty="0"/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6F742531-670D-8B44-CF97-C052BFA271A2}"/>
              </a:ext>
            </a:extLst>
          </p:cNvPr>
          <p:cNvSpPr txBox="1">
            <a:spLocks/>
          </p:cNvSpPr>
          <p:nvPr/>
        </p:nvSpPr>
        <p:spPr>
          <a:xfrm>
            <a:off x="326173" y="1412755"/>
            <a:ext cx="8105496" cy="1209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r>
              <a:rPr lang="en-US" altLang="ko-KR" dirty="0"/>
              <a:t>RNN Backward Propagation Trough Time(BPTT)</a:t>
            </a:r>
          </a:p>
          <a:p>
            <a:pPr marL="334963" lvl="1" indent="0">
              <a:lnSpc>
                <a:spcPct val="200000"/>
              </a:lnSpc>
              <a:buNone/>
            </a:pPr>
            <a:r>
              <a:rPr lang="ko-KR" altLang="en-US" dirty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학습대상</a:t>
            </a:r>
            <a:r>
              <a:rPr lang="en-US" altLang="ko-KR" dirty="0"/>
              <a:t>(parameters):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AB5B3E0-DF6C-E75D-EC67-B51C0AF6B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646" y="2181147"/>
            <a:ext cx="1382665" cy="288035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6645ED3-BD70-CDAF-8712-E9C0E160E8A2}"/>
              </a:ext>
            </a:extLst>
          </p:cNvPr>
          <p:cNvSpPr/>
          <p:nvPr/>
        </p:nvSpPr>
        <p:spPr>
          <a:xfrm>
            <a:off x="906340" y="3830335"/>
            <a:ext cx="1483659" cy="51286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5912DE4-BE52-3BA3-4358-3F8B7F52A88C}"/>
              </a:ext>
            </a:extLst>
          </p:cNvPr>
          <p:cNvSpPr/>
          <p:nvPr/>
        </p:nvSpPr>
        <p:spPr>
          <a:xfrm>
            <a:off x="3578376" y="3823858"/>
            <a:ext cx="1483659" cy="51286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8DE1306-09BD-597D-C6E6-F8F8E2D40B7D}"/>
              </a:ext>
            </a:extLst>
          </p:cNvPr>
          <p:cNvSpPr/>
          <p:nvPr/>
        </p:nvSpPr>
        <p:spPr>
          <a:xfrm>
            <a:off x="6231509" y="3816086"/>
            <a:ext cx="1483659" cy="51286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FC5BEA0-BC28-EC4C-98A1-4D413704B532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flipV="1">
            <a:off x="2389999" y="4080289"/>
            <a:ext cx="1188377" cy="6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3ACC6E-9EFB-4654-3CAA-D221F4C5C88B}"/>
              </a:ext>
            </a:extLst>
          </p:cNvPr>
          <p:cNvGrpSpPr/>
          <p:nvPr/>
        </p:nvGrpSpPr>
        <p:grpSpPr>
          <a:xfrm>
            <a:off x="2835095" y="3962436"/>
            <a:ext cx="288004" cy="225347"/>
            <a:chOff x="1112363" y="1102936"/>
            <a:chExt cx="311084" cy="273377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6C43B227-9B1D-E974-8E2C-99ECDF29EB80}"/>
                </a:ext>
              </a:extLst>
            </p:cNvPr>
            <p:cNvSpPr/>
            <p:nvPr/>
          </p:nvSpPr>
          <p:spPr>
            <a:xfrm>
              <a:off x="1112363" y="1102936"/>
              <a:ext cx="311084" cy="27337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12E52A11-F507-818E-7EFC-80D81C6A6885}"/>
                </a:ext>
              </a:extLst>
            </p:cNvPr>
            <p:cNvCxnSpPr>
              <a:stCxn id="49" idx="0"/>
              <a:endCxn id="49" idx="4"/>
            </p:cNvCxnSpPr>
            <p:nvPr/>
          </p:nvCxnSpPr>
          <p:spPr>
            <a:xfrm>
              <a:off x="1267905" y="1102936"/>
              <a:ext cx="0" cy="2733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CF8E3EFF-4F2A-9E77-455D-A25CB6487BD3}"/>
                </a:ext>
              </a:extLst>
            </p:cNvPr>
            <p:cNvCxnSpPr>
              <a:stCxn id="49" idx="2"/>
              <a:endCxn id="49" idx="6"/>
            </p:cNvCxnSpPr>
            <p:nvPr/>
          </p:nvCxnSpPr>
          <p:spPr>
            <a:xfrm>
              <a:off x="1112363" y="1239625"/>
              <a:ext cx="3110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AEA93D3-D5FE-8DB2-E5B5-5ECC10B0AF50}"/>
              </a:ext>
            </a:extLst>
          </p:cNvPr>
          <p:cNvGrpSpPr/>
          <p:nvPr/>
        </p:nvGrpSpPr>
        <p:grpSpPr>
          <a:xfrm>
            <a:off x="5576952" y="3963729"/>
            <a:ext cx="288004" cy="225347"/>
            <a:chOff x="1112363" y="1102936"/>
            <a:chExt cx="311084" cy="273377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9502C3DD-6D63-CEB9-1AF8-91A218D50F1F}"/>
                </a:ext>
              </a:extLst>
            </p:cNvPr>
            <p:cNvSpPr/>
            <p:nvPr/>
          </p:nvSpPr>
          <p:spPr>
            <a:xfrm>
              <a:off x="1112363" y="1102936"/>
              <a:ext cx="311084" cy="27337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BC510D76-A83D-1BA1-FC34-1602C4FCC5F8}"/>
                </a:ext>
              </a:extLst>
            </p:cNvPr>
            <p:cNvCxnSpPr>
              <a:stCxn id="46" idx="0"/>
              <a:endCxn id="46" idx="4"/>
            </p:cNvCxnSpPr>
            <p:nvPr/>
          </p:nvCxnSpPr>
          <p:spPr>
            <a:xfrm>
              <a:off x="1267905" y="1102936"/>
              <a:ext cx="0" cy="2733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32391C29-8394-AD02-5E25-68963A2BCEE1}"/>
                </a:ext>
              </a:extLst>
            </p:cNvPr>
            <p:cNvCxnSpPr>
              <a:stCxn id="46" idx="2"/>
              <a:endCxn id="46" idx="6"/>
            </p:cNvCxnSpPr>
            <p:nvPr/>
          </p:nvCxnSpPr>
          <p:spPr>
            <a:xfrm>
              <a:off x="1112363" y="1239625"/>
              <a:ext cx="3110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FA5E90B-B339-C5B0-C6E3-9385286C2069}"/>
              </a:ext>
            </a:extLst>
          </p:cNvPr>
          <p:cNvCxnSpPr>
            <a:stCxn id="13" idx="3"/>
          </p:cNvCxnSpPr>
          <p:nvPr/>
        </p:nvCxnSpPr>
        <p:spPr>
          <a:xfrm flipV="1">
            <a:off x="5062034" y="4075110"/>
            <a:ext cx="1188377" cy="5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7C6E3BA-1EF2-397B-3528-410D04879079}"/>
              </a:ext>
            </a:extLst>
          </p:cNvPr>
          <p:cNvSpPr/>
          <p:nvPr/>
        </p:nvSpPr>
        <p:spPr>
          <a:xfrm>
            <a:off x="6599379" y="2469182"/>
            <a:ext cx="768012" cy="3043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y</a:t>
            </a:r>
            <a:r>
              <a:rPr lang="en-US" altLang="ko-KR" baseline="-25000" dirty="0" err="1"/>
              <a:t>t</a:t>
            </a:r>
            <a:endParaRPr lang="ko-KR" altLang="en-US" baseline="-250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5720ADA-5112-7092-4B3E-A9BD1E77A45F}"/>
              </a:ext>
            </a:extLst>
          </p:cNvPr>
          <p:cNvSpPr/>
          <p:nvPr/>
        </p:nvSpPr>
        <p:spPr>
          <a:xfrm>
            <a:off x="6592103" y="2821448"/>
            <a:ext cx="768012" cy="3043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E1BE4B3C-8EEB-9D62-8547-A1F6B15BF1C3}"/>
              </a:ext>
            </a:extLst>
          </p:cNvPr>
          <p:cNvCxnSpPr>
            <a:cxnSpLocks/>
          </p:cNvCxnSpPr>
          <p:nvPr/>
        </p:nvCxnSpPr>
        <p:spPr>
          <a:xfrm flipH="1">
            <a:off x="7379594" y="2648552"/>
            <a:ext cx="7276" cy="304349"/>
          </a:xfrm>
          <a:prstGeom prst="curvedConnector3">
            <a:avLst>
              <a:gd name="adj1" fmla="val -2908767"/>
            </a:avLst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737F876A-7203-0117-326E-DDD481CC6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280" y="2816492"/>
            <a:ext cx="171948" cy="29227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8F4542D-25EF-78ED-9270-7C3093D0C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522" y="2665251"/>
            <a:ext cx="793759" cy="274843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5EA81902-994F-E9B0-DA11-EE1DAE67F806}"/>
              </a:ext>
            </a:extLst>
          </p:cNvPr>
          <p:cNvSpPr/>
          <p:nvPr/>
        </p:nvSpPr>
        <p:spPr>
          <a:xfrm>
            <a:off x="1093251" y="4910447"/>
            <a:ext cx="1108382" cy="582793"/>
          </a:xfrm>
          <a:prstGeom prst="ellipse">
            <a:avLst/>
          </a:prstGeom>
          <a:solidFill>
            <a:srgbClr val="F7B3E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7816020-9FA7-F45E-ED91-51EDE2C2C9C8}"/>
              </a:ext>
            </a:extLst>
          </p:cNvPr>
          <p:cNvSpPr/>
          <p:nvPr/>
        </p:nvSpPr>
        <p:spPr>
          <a:xfrm>
            <a:off x="3845304" y="4919512"/>
            <a:ext cx="939962" cy="599631"/>
          </a:xfrm>
          <a:prstGeom prst="ellipse">
            <a:avLst/>
          </a:prstGeom>
          <a:solidFill>
            <a:srgbClr val="F7B3E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D478898-D4A9-6C38-0AAA-271854F4E15A}"/>
              </a:ext>
            </a:extLst>
          </p:cNvPr>
          <p:cNvSpPr/>
          <p:nvPr/>
        </p:nvSpPr>
        <p:spPr>
          <a:xfrm>
            <a:off x="6436569" y="4928577"/>
            <a:ext cx="1037326" cy="590566"/>
          </a:xfrm>
          <a:prstGeom prst="ellipse">
            <a:avLst/>
          </a:prstGeom>
          <a:solidFill>
            <a:srgbClr val="F7B3E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7BF7F6A-64BD-2617-48F1-F0F2D9FDE18D}"/>
              </a:ext>
            </a:extLst>
          </p:cNvPr>
          <p:cNvCxnSpPr>
            <a:cxnSpLocks/>
            <a:stCxn id="24" idx="0"/>
            <a:endCxn id="12" idx="2"/>
          </p:cNvCxnSpPr>
          <p:nvPr/>
        </p:nvCxnSpPr>
        <p:spPr>
          <a:xfrm flipV="1">
            <a:off x="1647442" y="4343195"/>
            <a:ext cx="728" cy="567252"/>
          </a:xfrm>
          <a:prstGeom prst="straightConnector1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3D7DF89-094C-D4A6-DC3C-4B31B0C8B0C8}"/>
              </a:ext>
            </a:extLst>
          </p:cNvPr>
          <p:cNvCxnSpPr>
            <a:cxnSpLocks/>
            <a:stCxn id="25" idx="0"/>
            <a:endCxn id="13" idx="2"/>
          </p:cNvCxnSpPr>
          <p:nvPr/>
        </p:nvCxnSpPr>
        <p:spPr>
          <a:xfrm flipV="1">
            <a:off x="4315286" y="4336719"/>
            <a:ext cx="4920" cy="582793"/>
          </a:xfrm>
          <a:prstGeom prst="straightConnector1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87DFC26-CE3E-C780-31DD-FBB99F2818AC}"/>
              </a:ext>
            </a:extLst>
          </p:cNvPr>
          <p:cNvCxnSpPr>
            <a:cxnSpLocks/>
            <a:stCxn id="26" idx="0"/>
            <a:endCxn id="14" idx="2"/>
          </p:cNvCxnSpPr>
          <p:nvPr/>
        </p:nvCxnSpPr>
        <p:spPr>
          <a:xfrm flipV="1">
            <a:off x="6955232" y="4328946"/>
            <a:ext cx="18107" cy="599631"/>
          </a:xfrm>
          <a:prstGeom prst="straightConnector1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80B8B71-0109-8EA4-3DF4-EAC958BA96C6}"/>
              </a:ext>
            </a:extLst>
          </p:cNvPr>
          <p:cNvCxnSpPr>
            <a:cxnSpLocks/>
            <a:stCxn id="14" idx="0"/>
            <a:endCxn id="20" idx="2"/>
          </p:cNvCxnSpPr>
          <p:nvPr/>
        </p:nvCxnSpPr>
        <p:spPr>
          <a:xfrm flipV="1">
            <a:off x="6973339" y="3125797"/>
            <a:ext cx="2770" cy="690289"/>
          </a:xfrm>
          <a:prstGeom prst="straightConnector1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AFBDCCD3-BB10-877B-CB3C-86E2C4E2F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1451" y="4467207"/>
            <a:ext cx="460263" cy="35776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CBE0704-664C-D67B-937D-06191D76BF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1666" y="3255726"/>
            <a:ext cx="467321" cy="39379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7C76E681-F7D8-B88C-77EF-F7AF712793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5195" y="3523074"/>
            <a:ext cx="546811" cy="39263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DBE8BDA-D6C4-12BF-1B66-890133D806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0868" y="3547679"/>
            <a:ext cx="546811" cy="39263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927398C-776D-A615-A121-579C86869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6036" y="4476272"/>
            <a:ext cx="460263" cy="35776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2C4654F4-5581-29ED-7067-CE5C9642B8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9348" y="4477566"/>
            <a:ext cx="460263" cy="35776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1E3BCCE-0014-F388-8EB0-613A074700AD}"/>
              </a:ext>
            </a:extLst>
          </p:cNvPr>
          <p:cNvSpPr txBox="1"/>
          <p:nvPr/>
        </p:nvSpPr>
        <p:spPr>
          <a:xfrm>
            <a:off x="1386178" y="3915552"/>
            <a:ext cx="646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h1</a:t>
            </a:r>
            <a:endParaRPr lang="ko-KR" altLang="en-US" sz="2000" b="1" i="1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4B288B6-DFBA-BEC9-597C-18D802BA7665}"/>
              </a:ext>
            </a:extLst>
          </p:cNvPr>
          <p:cNvSpPr txBox="1"/>
          <p:nvPr/>
        </p:nvSpPr>
        <p:spPr>
          <a:xfrm>
            <a:off x="4098385" y="3907533"/>
            <a:ext cx="646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h2</a:t>
            </a:r>
            <a:endParaRPr lang="ko-KR" altLang="en-US" sz="2000" b="1" i="1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7E136A-F19F-E3EE-DCD1-C9780B70A417}"/>
              </a:ext>
            </a:extLst>
          </p:cNvPr>
          <p:cNvSpPr txBox="1"/>
          <p:nvPr/>
        </p:nvSpPr>
        <p:spPr>
          <a:xfrm>
            <a:off x="6726707" y="3939611"/>
            <a:ext cx="646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h3</a:t>
            </a:r>
            <a:endParaRPr lang="ko-KR" altLang="en-US" sz="2000" b="1" i="1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CCB30F3-ABBA-D9E7-15B5-35A4C72032FF}"/>
              </a:ext>
            </a:extLst>
          </p:cNvPr>
          <p:cNvSpPr txBox="1"/>
          <p:nvPr/>
        </p:nvSpPr>
        <p:spPr>
          <a:xfrm>
            <a:off x="1448463" y="5022128"/>
            <a:ext cx="646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x1</a:t>
            </a:r>
            <a:endParaRPr lang="ko-KR" altLang="en-US" sz="2000" b="1" i="1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A2A24F-4470-9399-213D-ECDBEB2C1282}"/>
              </a:ext>
            </a:extLst>
          </p:cNvPr>
          <p:cNvSpPr txBox="1"/>
          <p:nvPr/>
        </p:nvSpPr>
        <p:spPr>
          <a:xfrm>
            <a:off x="4111144" y="5051527"/>
            <a:ext cx="646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x2</a:t>
            </a:r>
            <a:endParaRPr lang="ko-KR" altLang="en-US" sz="2000" b="1" i="1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14403C0-D98B-81F0-51EA-CE79671208A7}"/>
              </a:ext>
            </a:extLst>
          </p:cNvPr>
          <p:cNvSpPr txBox="1"/>
          <p:nvPr/>
        </p:nvSpPr>
        <p:spPr>
          <a:xfrm>
            <a:off x="6747722" y="5056874"/>
            <a:ext cx="646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x3</a:t>
            </a:r>
            <a:endParaRPr lang="ko-KR" altLang="en-US" sz="2000" b="1" i="1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0D1FE816-BAA4-60FE-A5F6-C1CC4B4C84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9711" y="2753465"/>
            <a:ext cx="458616" cy="212022"/>
          </a:xfrm>
          <a:prstGeom prst="rect">
            <a:avLst/>
          </a:prstGeom>
        </p:spPr>
      </p:pic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7B7131B-5927-82BC-93CF-78AA4B7854CB}"/>
              </a:ext>
            </a:extLst>
          </p:cNvPr>
          <p:cNvCxnSpPr/>
          <p:nvPr/>
        </p:nvCxnSpPr>
        <p:spPr>
          <a:xfrm flipH="1">
            <a:off x="2437454" y="4237348"/>
            <a:ext cx="106967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3E7EC17-D6C3-E9D4-AD76-87F8DE52F318}"/>
              </a:ext>
            </a:extLst>
          </p:cNvPr>
          <p:cNvCxnSpPr/>
          <p:nvPr/>
        </p:nvCxnSpPr>
        <p:spPr>
          <a:xfrm flipH="1">
            <a:off x="5085756" y="4245973"/>
            <a:ext cx="106967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6825F85-CB46-3366-8F93-DA3FEDF0D068}"/>
              </a:ext>
            </a:extLst>
          </p:cNvPr>
          <p:cNvSpPr txBox="1"/>
          <p:nvPr/>
        </p:nvSpPr>
        <p:spPr>
          <a:xfrm>
            <a:off x="6932319" y="2852930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/>
              <a:t>t</a:t>
            </a: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23266057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타원 49">
            <a:extLst>
              <a:ext uri="{FF2B5EF4-FFF2-40B4-BE49-F238E27FC236}">
                <a16:creationId xmlns:a16="http://schemas.microsoft.com/office/drawing/2014/main" id="{C49835B1-CB5A-CD6F-9D12-4861233B6B39}"/>
              </a:ext>
            </a:extLst>
          </p:cNvPr>
          <p:cNvSpPr/>
          <p:nvPr/>
        </p:nvSpPr>
        <p:spPr>
          <a:xfrm>
            <a:off x="4226358" y="2109642"/>
            <a:ext cx="558908" cy="51286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E6D8348-ABA1-F51B-842E-870727498774}"/>
              </a:ext>
            </a:extLst>
          </p:cNvPr>
          <p:cNvSpPr/>
          <p:nvPr/>
        </p:nvSpPr>
        <p:spPr>
          <a:xfrm>
            <a:off x="6991494" y="3024132"/>
            <a:ext cx="716398" cy="520081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96781" y="548650"/>
            <a:ext cx="8107710" cy="800724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순환 신경망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(RNN)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7979DBC-6065-6764-2EE9-C961A8F3FF54}"/>
              </a:ext>
            </a:extLst>
          </p:cNvPr>
          <p:cNvSpPr/>
          <p:nvPr/>
        </p:nvSpPr>
        <p:spPr>
          <a:xfrm>
            <a:off x="906340" y="3638013"/>
            <a:ext cx="1483659" cy="51286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58A4E49-B68D-2A2E-0EE8-CF76F719A69E}"/>
              </a:ext>
            </a:extLst>
          </p:cNvPr>
          <p:cNvSpPr/>
          <p:nvPr/>
        </p:nvSpPr>
        <p:spPr>
          <a:xfrm>
            <a:off x="3578376" y="3631536"/>
            <a:ext cx="1483659" cy="51286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C90E51D-9842-453E-5C8F-595DB49017F8}"/>
              </a:ext>
            </a:extLst>
          </p:cNvPr>
          <p:cNvSpPr/>
          <p:nvPr/>
        </p:nvSpPr>
        <p:spPr>
          <a:xfrm>
            <a:off x="6231509" y="3623764"/>
            <a:ext cx="1483659" cy="51286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A399805-AAEB-5C9A-A312-F2C6EB49D316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389999" y="3887967"/>
            <a:ext cx="1188377" cy="6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D2F8A8F8-B1DB-AD21-0006-08BB4F6FD96E}"/>
              </a:ext>
            </a:extLst>
          </p:cNvPr>
          <p:cNvGrpSpPr/>
          <p:nvPr/>
        </p:nvGrpSpPr>
        <p:grpSpPr>
          <a:xfrm>
            <a:off x="2835095" y="3770114"/>
            <a:ext cx="288004" cy="225347"/>
            <a:chOff x="1112363" y="1102936"/>
            <a:chExt cx="311084" cy="273377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400B59F9-48A0-287C-C583-E807B0553CC5}"/>
                </a:ext>
              </a:extLst>
            </p:cNvPr>
            <p:cNvSpPr/>
            <p:nvPr/>
          </p:nvSpPr>
          <p:spPr>
            <a:xfrm>
              <a:off x="1112363" y="1102936"/>
              <a:ext cx="311084" cy="27337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949E209E-AE1C-D62D-4635-11D2B33691D4}"/>
                </a:ext>
              </a:extLst>
            </p:cNvPr>
            <p:cNvCxnSpPr>
              <a:stCxn id="42" idx="0"/>
              <a:endCxn id="42" idx="4"/>
            </p:cNvCxnSpPr>
            <p:nvPr/>
          </p:nvCxnSpPr>
          <p:spPr>
            <a:xfrm>
              <a:off x="1267905" y="1102936"/>
              <a:ext cx="0" cy="2733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626D38A2-A501-5E15-5F7B-759943BC55D5}"/>
                </a:ext>
              </a:extLst>
            </p:cNvPr>
            <p:cNvCxnSpPr>
              <a:stCxn id="42" idx="2"/>
              <a:endCxn id="42" idx="6"/>
            </p:cNvCxnSpPr>
            <p:nvPr/>
          </p:nvCxnSpPr>
          <p:spPr>
            <a:xfrm>
              <a:off x="1112363" y="1239625"/>
              <a:ext cx="3110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02A0613-CE1E-5FBD-4F21-765C904EBAFA}"/>
              </a:ext>
            </a:extLst>
          </p:cNvPr>
          <p:cNvGrpSpPr/>
          <p:nvPr/>
        </p:nvGrpSpPr>
        <p:grpSpPr>
          <a:xfrm>
            <a:off x="5576952" y="3771407"/>
            <a:ext cx="288004" cy="225347"/>
            <a:chOff x="1112363" y="1102936"/>
            <a:chExt cx="311084" cy="27337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A7A290D6-766D-B730-96C3-FB4EC20F89E2}"/>
                </a:ext>
              </a:extLst>
            </p:cNvPr>
            <p:cNvSpPr/>
            <p:nvPr/>
          </p:nvSpPr>
          <p:spPr>
            <a:xfrm>
              <a:off x="1112363" y="1102936"/>
              <a:ext cx="311084" cy="27337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0C29AEBA-C9AF-FCFD-108A-E1991C24526F}"/>
                </a:ext>
              </a:extLst>
            </p:cNvPr>
            <p:cNvCxnSpPr>
              <a:stCxn id="39" idx="0"/>
              <a:endCxn id="39" idx="4"/>
            </p:cNvCxnSpPr>
            <p:nvPr/>
          </p:nvCxnSpPr>
          <p:spPr>
            <a:xfrm>
              <a:off x="1267905" y="1102936"/>
              <a:ext cx="0" cy="2733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7EB2F14E-B50C-F0F3-38BC-7BAF3643D1A3}"/>
                </a:ext>
              </a:extLst>
            </p:cNvPr>
            <p:cNvCxnSpPr>
              <a:stCxn id="39" idx="2"/>
              <a:endCxn id="39" idx="6"/>
            </p:cNvCxnSpPr>
            <p:nvPr/>
          </p:nvCxnSpPr>
          <p:spPr>
            <a:xfrm>
              <a:off x="1112363" y="1239625"/>
              <a:ext cx="3110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90CB710-855C-9873-F654-ADC3F1FFA986}"/>
              </a:ext>
            </a:extLst>
          </p:cNvPr>
          <p:cNvCxnSpPr>
            <a:stCxn id="6" idx="3"/>
          </p:cNvCxnSpPr>
          <p:nvPr/>
        </p:nvCxnSpPr>
        <p:spPr>
          <a:xfrm flipV="1">
            <a:off x="5062034" y="3882788"/>
            <a:ext cx="1188377" cy="5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D733E3E-0671-0527-B180-9CB48FC59381}"/>
              </a:ext>
            </a:extLst>
          </p:cNvPr>
          <p:cNvSpPr/>
          <p:nvPr/>
        </p:nvSpPr>
        <p:spPr>
          <a:xfrm>
            <a:off x="6599379" y="2276860"/>
            <a:ext cx="768012" cy="3043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y</a:t>
            </a:r>
            <a:r>
              <a:rPr lang="en-US" altLang="ko-KR" baseline="-25000" dirty="0" err="1"/>
              <a:t>t</a:t>
            </a:r>
            <a:endParaRPr lang="ko-KR" altLang="en-US" baseline="-250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6B1F4-9B83-6509-694F-8A961CDB2B15}"/>
              </a:ext>
            </a:extLst>
          </p:cNvPr>
          <p:cNvSpPr/>
          <p:nvPr/>
        </p:nvSpPr>
        <p:spPr>
          <a:xfrm>
            <a:off x="6592103" y="2629126"/>
            <a:ext cx="768012" cy="3043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F31D5622-30C4-29DB-DCE0-31922EC41B2F}"/>
              </a:ext>
            </a:extLst>
          </p:cNvPr>
          <p:cNvCxnSpPr>
            <a:cxnSpLocks/>
          </p:cNvCxnSpPr>
          <p:nvPr/>
        </p:nvCxnSpPr>
        <p:spPr>
          <a:xfrm flipH="1">
            <a:off x="7379594" y="2456230"/>
            <a:ext cx="7276" cy="304349"/>
          </a:xfrm>
          <a:prstGeom prst="curvedConnector3">
            <a:avLst>
              <a:gd name="adj1" fmla="val -2908767"/>
            </a:avLst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C04D4319-00BC-E879-95F8-B346AA3B2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280" y="2624170"/>
            <a:ext cx="171948" cy="2922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137A2F6-96E4-9E04-FCCA-36AFAB650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522" y="2472929"/>
            <a:ext cx="793759" cy="274843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55902C00-B3EF-DE02-8F81-9AF71C9B247E}"/>
              </a:ext>
            </a:extLst>
          </p:cNvPr>
          <p:cNvSpPr/>
          <p:nvPr/>
        </p:nvSpPr>
        <p:spPr>
          <a:xfrm>
            <a:off x="1093251" y="4718125"/>
            <a:ext cx="1108382" cy="582793"/>
          </a:xfrm>
          <a:prstGeom prst="ellipse">
            <a:avLst/>
          </a:prstGeom>
          <a:solidFill>
            <a:srgbClr val="F7B3E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08C65C2-3F23-35E0-4C2C-FAB2E5A4AF9C}"/>
              </a:ext>
            </a:extLst>
          </p:cNvPr>
          <p:cNvSpPr/>
          <p:nvPr/>
        </p:nvSpPr>
        <p:spPr>
          <a:xfrm>
            <a:off x="3845304" y="4727190"/>
            <a:ext cx="939962" cy="599631"/>
          </a:xfrm>
          <a:prstGeom prst="ellipse">
            <a:avLst/>
          </a:prstGeom>
          <a:solidFill>
            <a:srgbClr val="F7B3E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A4E6B7B-19EA-D3CB-E49C-886A66E4E9CC}"/>
              </a:ext>
            </a:extLst>
          </p:cNvPr>
          <p:cNvSpPr/>
          <p:nvPr/>
        </p:nvSpPr>
        <p:spPr>
          <a:xfrm>
            <a:off x="6436569" y="4736255"/>
            <a:ext cx="1037326" cy="590566"/>
          </a:xfrm>
          <a:prstGeom prst="ellipse">
            <a:avLst/>
          </a:prstGeom>
          <a:solidFill>
            <a:srgbClr val="F7B3E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76AC456-6C33-0A69-C965-14A4E310C1E8}"/>
              </a:ext>
            </a:extLst>
          </p:cNvPr>
          <p:cNvCxnSpPr>
            <a:cxnSpLocks/>
            <a:stCxn id="17" idx="0"/>
            <a:endCxn id="5" idx="2"/>
          </p:cNvCxnSpPr>
          <p:nvPr/>
        </p:nvCxnSpPr>
        <p:spPr>
          <a:xfrm flipV="1">
            <a:off x="1647442" y="4150873"/>
            <a:ext cx="728" cy="567252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306EC61-ABFE-2620-7D14-FEB7F077D4CF}"/>
              </a:ext>
            </a:extLst>
          </p:cNvPr>
          <p:cNvCxnSpPr>
            <a:cxnSpLocks/>
            <a:stCxn id="18" idx="0"/>
            <a:endCxn id="6" idx="2"/>
          </p:cNvCxnSpPr>
          <p:nvPr/>
        </p:nvCxnSpPr>
        <p:spPr>
          <a:xfrm flipV="1">
            <a:off x="4315286" y="4144397"/>
            <a:ext cx="4920" cy="582793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D5545A1-18B1-332C-3413-1E2A702DECE0}"/>
              </a:ext>
            </a:extLst>
          </p:cNvPr>
          <p:cNvCxnSpPr>
            <a:cxnSpLocks/>
            <a:stCxn id="19" idx="0"/>
            <a:endCxn id="7" idx="2"/>
          </p:cNvCxnSpPr>
          <p:nvPr/>
        </p:nvCxnSpPr>
        <p:spPr>
          <a:xfrm flipV="1">
            <a:off x="6955232" y="4136624"/>
            <a:ext cx="18107" cy="599631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8B902CF-11E5-6A53-FC9A-5DA87C8AC87B}"/>
              </a:ext>
            </a:extLst>
          </p:cNvPr>
          <p:cNvCxnSpPr>
            <a:cxnSpLocks/>
            <a:stCxn id="7" idx="0"/>
            <a:endCxn id="13" idx="2"/>
          </p:cNvCxnSpPr>
          <p:nvPr/>
        </p:nvCxnSpPr>
        <p:spPr>
          <a:xfrm flipV="1">
            <a:off x="6973339" y="2933475"/>
            <a:ext cx="2770" cy="690289"/>
          </a:xfrm>
          <a:prstGeom prst="straightConnector1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990B3E02-46AF-A723-7E69-8187E3FA6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451" y="4274885"/>
            <a:ext cx="460263" cy="35776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2B6E99C-A1FF-69A8-2EE2-9948D1470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3496" y="3121464"/>
            <a:ext cx="346461" cy="29195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2C62915-DA60-0EE5-5B63-DFFC36B451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5195" y="3330752"/>
            <a:ext cx="546811" cy="39263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3736B19-0EC0-5D42-D8D8-682D4E4990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868" y="3355357"/>
            <a:ext cx="546811" cy="39263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365FF3D-4BF9-40A6-0EC4-BF5ADFFBC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036" y="4283950"/>
            <a:ext cx="460263" cy="35776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3E56901-F4E0-F691-655E-DAAAF5170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348" y="4285244"/>
            <a:ext cx="460263" cy="35776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61DF4F1-56CF-CE0B-FD51-124B6DD25C80}"/>
              </a:ext>
            </a:extLst>
          </p:cNvPr>
          <p:cNvSpPr txBox="1"/>
          <p:nvPr/>
        </p:nvSpPr>
        <p:spPr>
          <a:xfrm>
            <a:off x="1448463" y="3723230"/>
            <a:ext cx="646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h1</a:t>
            </a:r>
            <a:endParaRPr lang="ko-KR" altLang="en-US" sz="2000" b="1" i="1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59E567-4343-4C77-4E9A-BD9B2C698351}"/>
              </a:ext>
            </a:extLst>
          </p:cNvPr>
          <p:cNvSpPr txBox="1"/>
          <p:nvPr/>
        </p:nvSpPr>
        <p:spPr>
          <a:xfrm>
            <a:off x="4098385" y="3715211"/>
            <a:ext cx="646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h2</a:t>
            </a:r>
            <a:endParaRPr lang="ko-KR" altLang="en-US" sz="2000" b="1" i="1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2BEC5B-7532-61BB-A322-C32991AC856B}"/>
              </a:ext>
            </a:extLst>
          </p:cNvPr>
          <p:cNvSpPr txBox="1"/>
          <p:nvPr/>
        </p:nvSpPr>
        <p:spPr>
          <a:xfrm>
            <a:off x="6726707" y="3717035"/>
            <a:ext cx="646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h3</a:t>
            </a:r>
            <a:endParaRPr lang="ko-KR" altLang="en-US" sz="2000" b="1" i="1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0DDBD-BEDF-7595-579F-2BA65B9FB0F5}"/>
              </a:ext>
            </a:extLst>
          </p:cNvPr>
          <p:cNvSpPr txBox="1"/>
          <p:nvPr/>
        </p:nvSpPr>
        <p:spPr>
          <a:xfrm>
            <a:off x="1390856" y="4829806"/>
            <a:ext cx="646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x1</a:t>
            </a:r>
            <a:endParaRPr lang="ko-KR" altLang="en-US" sz="2000" b="1" i="1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B124F2D-FD5D-BF96-FE7E-3586D8D77599}"/>
              </a:ext>
            </a:extLst>
          </p:cNvPr>
          <p:cNvSpPr txBox="1"/>
          <p:nvPr/>
        </p:nvSpPr>
        <p:spPr>
          <a:xfrm>
            <a:off x="4098385" y="4859205"/>
            <a:ext cx="646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x2</a:t>
            </a:r>
            <a:endParaRPr lang="ko-KR" altLang="en-US" sz="2000" b="1" i="1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B6C803-928E-CACE-4772-BF95C3290FEC}"/>
              </a:ext>
            </a:extLst>
          </p:cNvPr>
          <p:cNvSpPr txBox="1"/>
          <p:nvPr/>
        </p:nvSpPr>
        <p:spPr>
          <a:xfrm>
            <a:off x="6747722" y="4864552"/>
            <a:ext cx="646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x3</a:t>
            </a:r>
            <a:endParaRPr lang="ko-KR" altLang="en-US" sz="2000" b="1" i="1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1FC77D5A-D97C-74AF-B0D3-F1CF35884D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9711" y="2561143"/>
            <a:ext cx="458616" cy="212022"/>
          </a:xfrm>
          <a:prstGeom prst="rect">
            <a:avLst/>
          </a:prstGeom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0D211918-C565-EB86-F5A3-1AFD65502E6D}"/>
              </a:ext>
            </a:extLst>
          </p:cNvPr>
          <p:cNvCxnSpPr/>
          <p:nvPr/>
        </p:nvCxnSpPr>
        <p:spPr>
          <a:xfrm flipH="1">
            <a:off x="2437454" y="4045026"/>
            <a:ext cx="106967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7F0449A-A7DB-51AD-12E1-A5FD9E8F6DB2}"/>
              </a:ext>
            </a:extLst>
          </p:cNvPr>
          <p:cNvCxnSpPr/>
          <p:nvPr/>
        </p:nvCxnSpPr>
        <p:spPr>
          <a:xfrm flipH="1">
            <a:off x="5085756" y="4053651"/>
            <a:ext cx="106967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id="{C0F8CCF2-A240-E57F-37D0-8B2589A386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5095" y="5675673"/>
            <a:ext cx="3618153" cy="656293"/>
          </a:xfrm>
          <a:prstGeom prst="rect">
            <a:avLst/>
          </a:prstGeom>
        </p:spPr>
      </p:pic>
      <p:sp>
        <p:nvSpPr>
          <p:cNvPr id="48" name="내용 개체 틀 4">
            <a:extLst>
              <a:ext uri="{FF2B5EF4-FFF2-40B4-BE49-F238E27FC236}">
                <a16:creationId xmlns:a16="http://schemas.microsoft.com/office/drawing/2014/main" id="{C2FF9504-ABF1-373C-4EAA-8769658AB0CD}"/>
              </a:ext>
            </a:extLst>
          </p:cNvPr>
          <p:cNvSpPr txBox="1">
            <a:spLocks/>
          </p:cNvSpPr>
          <p:nvPr/>
        </p:nvSpPr>
        <p:spPr>
          <a:xfrm>
            <a:off x="326173" y="1412755"/>
            <a:ext cx="8105496" cy="1209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r>
              <a:rPr lang="en-US" altLang="ko-KR" dirty="0"/>
              <a:t>RNN Backward Propagation Trough Time(BPTT)</a:t>
            </a:r>
          </a:p>
          <a:p>
            <a:pPr marL="334963" lvl="1" indent="0">
              <a:lnSpc>
                <a:spcPct val="200000"/>
              </a:lnSpc>
              <a:buNone/>
            </a:pPr>
            <a:r>
              <a:rPr lang="ko-KR" altLang="en-US" dirty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학습대상</a:t>
            </a:r>
            <a:r>
              <a:rPr lang="en-US" altLang="ko-KR" dirty="0"/>
              <a:t>(parameters): 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5E63C081-8781-A690-17B5-91D54BFBC5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4646" y="2181147"/>
            <a:ext cx="1382665" cy="2880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13AFA2-D32C-6E06-BDAB-243689C0B80D}"/>
              </a:ext>
            </a:extLst>
          </p:cNvPr>
          <p:cNvSpPr txBox="1"/>
          <p:nvPr/>
        </p:nvSpPr>
        <p:spPr>
          <a:xfrm>
            <a:off x="6932319" y="2656419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/>
              <a:t>t</a:t>
            </a: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33314704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96781" y="548650"/>
            <a:ext cx="8107710" cy="800724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순환 신경망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(RNN)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87C21E-2CB1-1B72-CBE3-306D4018C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67" y="5618066"/>
            <a:ext cx="7947887" cy="913834"/>
          </a:xfrm>
          <a:prstGeom prst="rect">
            <a:avLst/>
          </a:prstGeom>
        </p:spPr>
      </p:pic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77645F4A-4B38-4FA3-289A-76AE557AACE3}"/>
              </a:ext>
            </a:extLst>
          </p:cNvPr>
          <p:cNvSpPr txBox="1">
            <a:spLocks/>
          </p:cNvSpPr>
          <p:nvPr/>
        </p:nvSpPr>
        <p:spPr>
          <a:xfrm>
            <a:off x="326173" y="1412755"/>
            <a:ext cx="8105496" cy="1209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r>
              <a:rPr lang="en-US" altLang="ko-KR" dirty="0"/>
              <a:t>RNN Backward Propagation Trough Time(BPTT)</a:t>
            </a:r>
          </a:p>
          <a:p>
            <a:pPr marL="334963" lvl="1" indent="0">
              <a:lnSpc>
                <a:spcPct val="200000"/>
              </a:lnSpc>
              <a:buNone/>
            </a:pPr>
            <a:r>
              <a:rPr lang="ko-KR" altLang="en-US" dirty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학습대상</a:t>
            </a:r>
            <a:r>
              <a:rPr lang="en-US" altLang="ko-KR" dirty="0"/>
              <a:t>(parameters): 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7F318A4-6B1E-F231-39DD-F71E65C49074}"/>
              </a:ext>
            </a:extLst>
          </p:cNvPr>
          <p:cNvSpPr/>
          <p:nvPr/>
        </p:nvSpPr>
        <p:spPr>
          <a:xfrm>
            <a:off x="3716524" y="2109642"/>
            <a:ext cx="558908" cy="51286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81BF090-181D-8C1F-750D-8130D5C12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646" y="2181147"/>
            <a:ext cx="1382665" cy="288035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4CEE3C5-0C43-A08B-0DF2-56BC7349455B}"/>
              </a:ext>
            </a:extLst>
          </p:cNvPr>
          <p:cNvSpPr/>
          <p:nvPr/>
        </p:nvSpPr>
        <p:spPr>
          <a:xfrm>
            <a:off x="869728" y="3471665"/>
            <a:ext cx="1483659" cy="51286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C05B45D-E7B9-65DB-858F-7FE006D64BC7}"/>
              </a:ext>
            </a:extLst>
          </p:cNvPr>
          <p:cNvSpPr/>
          <p:nvPr/>
        </p:nvSpPr>
        <p:spPr>
          <a:xfrm>
            <a:off x="3541764" y="3465188"/>
            <a:ext cx="1483659" cy="51286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A658187-C769-C6EE-8913-F76CAFCCD38C}"/>
              </a:ext>
            </a:extLst>
          </p:cNvPr>
          <p:cNvSpPr/>
          <p:nvPr/>
        </p:nvSpPr>
        <p:spPr>
          <a:xfrm>
            <a:off x="6194897" y="3457416"/>
            <a:ext cx="1483659" cy="51286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21D4276-1084-D963-AA11-C0F229763A4F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 flipV="1">
            <a:off x="2353387" y="3721619"/>
            <a:ext cx="1188377" cy="6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8E6A413-91A9-1FB1-1ED5-E63426CFD0DB}"/>
              </a:ext>
            </a:extLst>
          </p:cNvPr>
          <p:cNvGrpSpPr/>
          <p:nvPr/>
        </p:nvGrpSpPr>
        <p:grpSpPr>
          <a:xfrm>
            <a:off x="2798483" y="3603766"/>
            <a:ext cx="288004" cy="225347"/>
            <a:chOff x="1112363" y="1102936"/>
            <a:chExt cx="311084" cy="273377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59398BA-9ECE-4DB5-F0CD-871E7383E0E5}"/>
                </a:ext>
              </a:extLst>
            </p:cNvPr>
            <p:cNvSpPr/>
            <p:nvPr/>
          </p:nvSpPr>
          <p:spPr>
            <a:xfrm>
              <a:off x="1112363" y="1102936"/>
              <a:ext cx="311084" cy="27337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1E78B054-8713-01E2-EEEA-BD29A35D67F3}"/>
                </a:ext>
              </a:extLst>
            </p:cNvPr>
            <p:cNvCxnSpPr>
              <a:stCxn id="47" idx="0"/>
              <a:endCxn id="47" idx="4"/>
            </p:cNvCxnSpPr>
            <p:nvPr/>
          </p:nvCxnSpPr>
          <p:spPr>
            <a:xfrm>
              <a:off x="1267905" y="1102936"/>
              <a:ext cx="0" cy="2733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F5CB7FB2-DCE1-B1CB-A201-21B2165803F2}"/>
                </a:ext>
              </a:extLst>
            </p:cNvPr>
            <p:cNvCxnSpPr>
              <a:stCxn id="47" idx="2"/>
              <a:endCxn id="47" idx="6"/>
            </p:cNvCxnSpPr>
            <p:nvPr/>
          </p:nvCxnSpPr>
          <p:spPr>
            <a:xfrm>
              <a:off x="1112363" y="1239625"/>
              <a:ext cx="3110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BA65215-036B-1146-32E6-7AE3E6342C8B}"/>
              </a:ext>
            </a:extLst>
          </p:cNvPr>
          <p:cNvGrpSpPr/>
          <p:nvPr/>
        </p:nvGrpSpPr>
        <p:grpSpPr>
          <a:xfrm>
            <a:off x="5540340" y="3605059"/>
            <a:ext cx="288004" cy="225347"/>
            <a:chOff x="1112363" y="1102936"/>
            <a:chExt cx="311084" cy="27337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7BA1ACEB-23FD-30A4-8525-CFAA65B36F11}"/>
                </a:ext>
              </a:extLst>
            </p:cNvPr>
            <p:cNvSpPr/>
            <p:nvPr/>
          </p:nvSpPr>
          <p:spPr>
            <a:xfrm>
              <a:off x="1112363" y="1102936"/>
              <a:ext cx="311084" cy="27337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38EF7761-1718-E323-B747-28C174756C65}"/>
                </a:ext>
              </a:extLst>
            </p:cNvPr>
            <p:cNvCxnSpPr>
              <a:stCxn id="44" idx="0"/>
              <a:endCxn id="44" idx="4"/>
            </p:cNvCxnSpPr>
            <p:nvPr/>
          </p:nvCxnSpPr>
          <p:spPr>
            <a:xfrm>
              <a:off x="1267905" y="1102936"/>
              <a:ext cx="0" cy="2733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353AFF18-4487-E57B-77DD-9C5DB0C4C2DE}"/>
                </a:ext>
              </a:extLst>
            </p:cNvPr>
            <p:cNvCxnSpPr>
              <a:stCxn id="44" idx="2"/>
              <a:endCxn id="44" idx="6"/>
            </p:cNvCxnSpPr>
            <p:nvPr/>
          </p:nvCxnSpPr>
          <p:spPr>
            <a:xfrm>
              <a:off x="1112363" y="1239625"/>
              <a:ext cx="3110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6DA95EE-FD44-2737-016C-3F7BA74CD58C}"/>
              </a:ext>
            </a:extLst>
          </p:cNvPr>
          <p:cNvCxnSpPr>
            <a:stCxn id="11" idx="3"/>
          </p:cNvCxnSpPr>
          <p:nvPr/>
        </p:nvCxnSpPr>
        <p:spPr>
          <a:xfrm flipV="1">
            <a:off x="5025422" y="3716440"/>
            <a:ext cx="1188377" cy="5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9923BF-63C0-FF25-DC31-AFCDBF53F26D}"/>
              </a:ext>
            </a:extLst>
          </p:cNvPr>
          <p:cNvSpPr/>
          <p:nvPr/>
        </p:nvSpPr>
        <p:spPr>
          <a:xfrm>
            <a:off x="6562767" y="2110512"/>
            <a:ext cx="768012" cy="3043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y</a:t>
            </a:r>
            <a:r>
              <a:rPr lang="en-US" altLang="ko-KR" baseline="-25000" dirty="0" err="1"/>
              <a:t>t</a:t>
            </a:r>
            <a:endParaRPr lang="ko-KR" altLang="en-US" baseline="-250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3EB2940-7EBD-6630-E2DF-D1057D168079}"/>
              </a:ext>
            </a:extLst>
          </p:cNvPr>
          <p:cNvSpPr/>
          <p:nvPr/>
        </p:nvSpPr>
        <p:spPr>
          <a:xfrm>
            <a:off x="6555491" y="2462778"/>
            <a:ext cx="768012" cy="3043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6469FC91-925B-3F31-83DA-45DC6BEFB1B6}"/>
              </a:ext>
            </a:extLst>
          </p:cNvPr>
          <p:cNvCxnSpPr>
            <a:cxnSpLocks/>
          </p:cNvCxnSpPr>
          <p:nvPr/>
        </p:nvCxnSpPr>
        <p:spPr>
          <a:xfrm flipH="1">
            <a:off x="7342982" y="2289882"/>
            <a:ext cx="7276" cy="304349"/>
          </a:xfrm>
          <a:prstGeom prst="curvedConnector3">
            <a:avLst>
              <a:gd name="adj1" fmla="val -2908767"/>
            </a:avLst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DDBB061D-25D2-1F3B-4A9D-9F91A66CB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5668" y="2457822"/>
            <a:ext cx="171948" cy="29227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9D6246A-0A8E-91F1-EB81-2A59C9D60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7910" y="2306581"/>
            <a:ext cx="793759" cy="274843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4E7E127-D04C-1542-31AC-DD8BCEE2FB5D}"/>
              </a:ext>
            </a:extLst>
          </p:cNvPr>
          <p:cNvSpPr/>
          <p:nvPr/>
        </p:nvSpPr>
        <p:spPr>
          <a:xfrm>
            <a:off x="1056639" y="4551777"/>
            <a:ext cx="1108382" cy="582793"/>
          </a:xfrm>
          <a:prstGeom prst="ellipse">
            <a:avLst/>
          </a:prstGeom>
          <a:solidFill>
            <a:srgbClr val="F7B3E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AE9405B-5018-D2D4-8904-FE0C741E4E5D}"/>
              </a:ext>
            </a:extLst>
          </p:cNvPr>
          <p:cNvSpPr/>
          <p:nvPr/>
        </p:nvSpPr>
        <p:spPr>
          <a:xfrm>
            <a:off x="3808692" y="4560842"/>
            <a:ext cx="939962" cy="599631"/>
          </a:xfrm>
          <a:prstGeom prst="ellipse">
            <a:avLst/>
          </a:prstGeom>
          <a:solidFill>
            <a:srgbClr val="F7B3E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C13B21F-7219-AF01-D42E-C2462D1D8930}"/>
              </a:ext>
            </a:extLst>
          </p:cNvPr>
          <p:cNvSpPr/>
          <p:nvPr/>
        </p:nvSpPr>
        <p:spPr>
          <a:xfrm>
            <a:off x="6399957" y="4569907"/>
            <a:ext cx="1037326" cy="590566"/>
          </a:xfrm>
          <a:prstGeom prst="ellipse">
            <a:avLst/>
          </a:prstGeom>
          <a:solidFill>
            <a:srgbClr val="F7B3E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6C33B69-8993-3086-6E62-BFA23A19623C}"/>
              </a:ext>
            </a:extLst>
          </p:cNvPr>
          <p:cNvCxnSpPr>
            <a:cxnSpLocks/>
            <a:stCxn id="22" idx="0"/>
            <a:endCxn id="10" idx="2"/>
          </p:cNvCxnSpPr>
          <p:nvPr/>
        </p:nvCxnSpPr>
        <p:spPr>
          <a:xfrm flipV="1">
            <a:off x="1610830" y="3984525"/>
            <a:ext cx="728" cy="567252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157071A-2C1E-069A-B8F6-A3ED12900555}"/>
              </a:ext>
            </a:extLst>
          </p:cNvPr>
          <p:cNvCxnSpPr>
            <a:cxnSpLocks/>
            <a:stCxn id="23" idx="0"/>
            <a:endCxn id="11" idx="2"/>
          </p:cNvCxnSpPr>
          <p:nvPr/>
        </p:nvCxnSpPr>
        <p:spPr>
          <a:xfrm flipV="1">
            <a:off x="4278674" y="3978049"/>
            <a:ext cx="4920" cy="582793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1D0884D-106B-8C8D-981C-8D1DD5BDB96F}"/>
              </a:ext>
            </a:extLst>
          </p:cNvPr>
          <p:cNvCxnSpPr>
            <a:cxnSpLocks/>
            <a:stCxn id="24" idx="0"/>
            <a:endCxn id="12" idx="2"/>
          </p:cNvCxnSpPr>
          <p:nvPr/>
        </p:nvCxnSpPr>
        <p:spPr>
          <a:xfrm flipV="1">
            <a:off x="6918620" y="3970276"/>
            <a:ext cx="18107" cy="599631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3EE1163A-5C93-EE5C-7615-90C9950292C0}"/>
              </a:ext>
            </a:extLst>
          </p:cNvPr>
          <p:cNvCxnSpPr>
            <a:cxnSpLocks/>
            <a:stCxn id="12" idx="0"/>
            <a:endCxn id="18" idx="2"/>
          </p:cNvCxnSpPr>
          <p:nvPr/>
        </p:nvCxnSpPr>
        <p:spPr>
          <a:xfrm flipV="1">
            <a:off x="6936727" y="2767127"/>
            <a:ext cx="2770" cy="690289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9A0814A9-897E-CEEB-4D23-4B7760B614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4839" y="4108537"/>
            <a:ext cx="460263" cy="35776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F312DCC-728F-E940-EC43-3A0AA47E40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5054" y="2897056"/>
            <a:ext cx="467321" cy="39379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9568413-3D57-5CF8-F70D-3B527195C9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8583" y="3164404"/>
            <a:ext cx="546811" cy="39263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9946962-0B37-FE2D-7ECD-6A9346133C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4256" y="3189009"/>
            <a:ext cx="546811" cy="39263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82E5BE0-47C8-2AF7-2B63-F4F95B4EE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9424" y="4117602"/>
            <a:ext cx="460263" cy="35776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5FE9B2E-34AA-B3C7-F21D-A2C086617A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2736" y="4118896"/>
            <a:ext cx="460263" cy="35776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2EC57D8-B87F-405C-A9BA-AA7574EE8B06}"/>
              </a:ext>
            </a:extLst>
          </p:cNvPr>
          <p:cNvSpPr txBox="1"/>
          <p:nvPr/>
        </p:nvSpPr>
        <p:spPr>
          <a:xfrm>
            <a:off x="1390856" y="3556882"/>
            <a:ext cx="646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h1</a:t>
            </a:r>
            <a:endParaRPr lang="ko-KR" altLang="en-US" sz="2000" b="1" i="1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3067AA-8247-E4E9-6486-CF660220E1E9}"/>
              </a:ext>
            </a:extLst>
          </p:cNvPr>
          <p:cNvSpPr txBox="1"/>
          <p:nvPr/>
        </p:nvSpPr>
        <p:spPr>
          <a:xfrm>
            <a:off x="4040778" y="3548863"/>
            <a:ext cx="646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h2</a:t>
            </a:r>
            <a:endParaRPr lang="ko-KR" altLang="en-US" sz="2000" b="1" i="1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D599FD-F8CA-524C-85D1-C53344EB14F7}"/>
              </a:ext>
            </a:extLst>
          </p:cNvPr>
          <p:cNvSpPr txBox="1"/>
          <p:nvPr/>
        </p:nvSpPr>
        <p:spPr>
          <a:xfrm>
            <a:off x="6703459" y="3544214"/>
            <a:ext cx="646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h3</a:t>
            </a:r>
            <a:endParaRPr lang="ko-KR" altLang="en-US" sz="2000" b="1" i="1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1FE1A8-D153-CA32-3668-5CC24D926131}"/>
              </a:ext>
            </a:extLst>
          </p:cNvPr>
          <p:cNvSpPr txBox="1"/>
          <p:nvPr/>
        </p:nvSpPr>
        <p:spPr>
          <a:xfrm>
            <a:off x="1390856" y="4663458"/>
            <a:ext cx="646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x1</a:t>
            </a:r>
            <a:endParaRPr lang="ko-KR" altLang="en-US" sz="2000" b="1" i="1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2DE208-4F36-1CFB-3C9A-AE719C8BA6C3}"/>
              </a:ext>
            </a:extLst>
          </p:cNvPr>
          <p:cNvSpPr txBox="1"/>
          <p:nvPr/>
        </p:nvSpPr>
        <p:spPr>
          <a:xfrm>
            <a:off x="4053537" y="4692857"/>
            <a:ext cx="646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x2</a:t>
            </a:r>
            <a:endParaRPr lang="ko-KR" altLang="en-US" sz="2000" b="1" i="1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A4AECF-EC04-F252-CA1C-5A5F1F1CA55A}"/>
              </a:ext>
            </a:extLst>
          </p:cNvPr>
          <p:cNvSpPr txBox="1"/>
          <p:nvPr/>
        </p:nvSpPr>
        <p:spPr>
          <a:xfrm>
            <a:off x="6703459" y="4699493"/>
            <a:ext cx="646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x3</a:t>
            </a:r>
            <a:endParaRPr lang="ko-KR" altLang="en-US" sz="2000" b="1" i="1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C2A1AD02-C324-D40A-B32B-469778327E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43099" y="2394795"/>
            <a:ext cx="458616" cy="212022"/>
          </a:xfrm>
          <a:prstGeom prst="rect">
            <a:avLst/>
          </a:prstGeom>
        </p:spPr>
      </p:pic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1C3C216-703F-275B-427B-06AA53406333}"/>
              </a:ext>
            </a:extLst>
          </p:cNvPr>
          <p:cNvCxnSpPr/>
          <p:nvPr/>
        </p:nvCxnSpPr>
        <p:spPr>
          <a:xfrm flipH="1">
            <a:off x="2400842" y="3878678"/>
            <a:ext cx="106967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E86964B-BF5E-D8A6-8E90-40261AE0335F}"/>
              </a:ext>
            </a:extLst>
          </p:cNvPr>
          <p:cNvCxnSpPr/>
          <p:nvPr/>
        </p:nvCxnSpPr>
        <p:spPr>
          <a:xfrm flipH="1">
            <a:off x="5049144" y="3887303"/>
            <a:ext cx="106967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2A7A336-2FEB-A42A-5091-D0FA0445B71E}"/>
              </a:ext>
            </a:extLst>
          </p:cNvPr>
          <p:cNvSpPr txBox="1"/>
          <p:nvPr/>
        </p:nvSpPr>
        <p:spPr>
          <a:xfrm>
            <a:off x="6876280" y="2507288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/>
              <a:t>t</a:t>
            </a: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30832039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96781" y="548650"/>
            <a:ext cx="8107710" cy="800724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순환 신경망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(RNN)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645701-2B38-4B56-8532-BB50FE4A4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59" y="5552321"/>
            <a:ext cx="8130984" cy="985110"/>
          </a:xfrm>
          <a:prstGeom prst="rect">
            <a:avLst/>
          </a:prstGeom>
        </p:spPr>
      </p:pic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2217C817-4F1E-D70E-CCA2-1FDC1C5C212B}"/>
              </a:ext>
            </a:extLst>
          </p:cNvPr>
          <p:cNvSpPr txBox="1">
            <a:spLocks/>
          </p:cNvSpPr>
          <p:nvPr/>
        </p:nvSpPr>
        <p:spPr>
          <a:xfrm>
            <a:off x="326173" y="1412755"/>
            <a:ext cx="8105496" cy="1209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r>
              <a:rPr lang="en-US" altLang="ko-KR" dirty="0"/>
              <a:t>RNN Backward Propagation Trough Time(BPTT)</a:t>
            </a:r>
          </a:p>
          <a:p>
            <a:pPr marL="334963" lvl="1" indent="0">
              <a:lnSpc>
                <a:spcPct val="200000"/>
              </a:lnSpc>
              <a:buNone/>
            </a:pPr>
            <a:r>
              <a:rPr lang="ko-KR" altLang="en-US" dirty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학습대상</a:t>
            </a:r>
            <a:r>
              <a:rPr lang="en-US" altLang="ko-KR" dirty="0"/>
              <a:t>(parameters): 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056FD2E-162B-3D62-F30B-122D6ED75AB2}"/>
              </a:ext>
            </a:extLst>
          </p:cNvPr>
          <p:cNvSpPr/>
          <p:nvPr/>
        </p:nvSpPr>
        <p:spPr>
          <a:xfrm>
            <a:off x="3189432" y="2109642"/>
            <a:ext cx="558908" cy="51286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EE5068-7A1A-21AA-80D7-08BCBB68B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646" y="2181147"/>
            <a:ext cx="1382665" cy="28803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20C0BB4-90A2-BC72-C0E3-5FECA5F15C0F}"/>
              </a:ext>
            </a:extLst>
          </p:cNvPr>
          <p:cNvGrpSpPr/>
          <p:nvPr/>
        </p:nvGrpSpPr>
        <p:grpSpPr>
          <a:xfrm>
            <a:off x="883913" y="2181147"/>
            <a:ext cx="7561941" cy="3049961"/>
            <a:chOff x="2327769" y="3333592"/>
            <a:chExt cx="7561941" cy="3049961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A383BEC6-1076-E80B-DFAE-8A9D00917109}"/>
                </a:ext>
              </a:extLst>
            </p:cNvPr>
            <p:cNvSpPr/>
            <p:nvPr/>
          </p:nvSpPr>
          <p:spPr>
            <a:xfrm>
              <a:off x="2327769" y="4694745"/>
              <a:ext cx="1483659" cy="51286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C484E959-A7D7-86E8-9098-0BE645EDCC01}"/>
                </a:ext>
              </a:extLst>
            </p:cNvPr>
            <p:cNvSpPr/>
            <p:nvPr/>
          </p:nvSpPr>
          <p:spPr>
            <a:xfrm>
              <a:off x="4999805" y="4688268"/>
              <a:ext cx="1483659" cy="51286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66DBFB36-DF91-A820-BEA9-BA03A6CE0818}"/>
                </a:ext>
              </a:extLst>
            </p:cNvPr>
            <p:cNvSpPr/>
            <p:nvPr/>
          </p:nvSpPr>
          <p:spPr>
            <a:xfrm>
              <a:off x="7652938" y="4680496"/>
              <a:ext cx="1483659" cy="51286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EB4A4CCE-EBD9-1164-BFC0-3B45871D8F6D}"/>
                </a:ext>
              </a:extLst>
            </p:cNvPr>
            <p:cNvCxnSpPr>
              <a:stCxn id="10" idx="3"/>
              <a:endCxn id="11" idx="1"/>
            </p:cNvCxnSpPr>
            <p:nvPr/>
          </p:nvCxnSpPr>
          <p:spPr>
            <a:xfrm flipV="1">
              <a:off x="3811428" y="4944699"/>
              <a:ext cx="1188377" cy="64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767DBD4-415D-09CB-8EED-1F9EC384737B}"/>
                </a:ext>
              </a:extLst>
            </p:cNvPr>
            <p:cNvGrpSpPr/>
            <p:nvPr/>
          </p:nvGrpSpPr>
          <p:grpSpPr>
            <a:xfrm>
              <a:off x="4256524" y="4826846"/>
              <a:ext cx="288004" cy="225347"/>
              <a:chOff x="1112363" y="1102936"/>
              <a:chExt cx="311084" cy="273377"/>
            </a:xfrm>
          </p:grpSpPr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845407BC-1978-684B-7963-A277F37ACA69}"/>
                  </a:ext>
                </a:extLst>
              </p:cNvPr>
              <p:cNvSpPr/>
              <p:nvPr/>
            </p:nvSpPr>
            <p:spPr>
              <a:xfrm>
                <a:off x="1112363" y="1102936"/>
                <a:ext cx="311084" cy="273377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179D8E46-66B9-A372-0EC1-1A069772AC57}"/>
                  </a:ext>
                </a:extLst>
              </p:cNvPr>
              <p:cNvCxnSpPr>
                <a:stCxn id="47" idx="0"/>
                <a:endCxn id="47" idx="4"/>
              </p:cNvCxnSpPr>
              <p:nvPr/>
            </p:nvCxnSpPr>
            <p:spPr>
              <a:xfrm>
                <a:off x="1267905" y="1102936"/>
                <a:ext cx="0" cy="2733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49B0ED3A-D3E8-4C5A-9015-037DDAA72EDF}"/>
                  </a:ext>
                </a:extLst>
              </p:cNvPr>
              <p:cNvCxnSpPr>
                <a:stCxn id="47" idx="2"/>
                <a:endCxn id="47" idx="6"/>
              </p:cNvCxnSpPr>
              <p:nvPr/>
            </p:nvCxnSpPr>
            <p:spPr>
              <a:xfrm>
                <a:off x="1112363" y="1239625"/>
                <a:ext cx="3110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36D3001-172A-8477-9965-85288622D95C}"/>
                </a:ext>
              </a:extLst>
            </p:cNvPr>
            <p:cNvGrpSpPr/>
            <p:nvPr/>
          </p:nvGrpSpPr>
          <p:grpSpPr>
            <a:xfrm>
              <a:off x="6998381" y="4828139"/>
              <a:ext cx="288004" cy="225347"/>
              <a:chOff x="1112363" y="1102936"/>
              <a:chExt cx="311084" cy="273377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7D4FCCC9-F6A3-366F-18C2-47866A27778F}"/>
                  </a:ext>
                </a:extLst>
              </p:cNvPr>
              <p:cNvSpPr/>
              <p:nvPr/>
            </p:nvSpPr>
            <p:spPr>
              <a:xfrm>
                <a:off x="1112363" y="1102936"/>
                <a:ext cx="311084" cy="273377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EEA3FE47-2ACC-FCD4-A872-56D8BC810196}"/>
                  </a:ext>
                </a:extLst>
              </p:cNvPr>
              <p:cNvCxnSpPr>
                <a:stCxn id="44" idx="0"/>
                <a:endCxn id="44" idx="4"/>
              </p:cNvCxnSpPr>
              <p:nvPr/>
            </p:nvCxnSpPr>
            <p:spPr>
              <a:xfrm>
                <a:off x="1267905" y="1102936"/>
                <a:ext cx="0" cy="2733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309E1076-FC31-7DA3-7D3A-9F65438EF1AF}"/>
                  </a:ext>
                </a:extLst>
              </p:cNvPr>
              <p:cNvCxnSpPr>
                <a:stCxn id="44" idx="2"/>
                <a:endCxn id="44" idx="6"/>
              </p:cNvCxnSpPr>
              <p:nvPr/>
            </p:nvCxnSpPr>
            <p:spPr>
              <a:xfrm>
                <a:off x="1112363" y="1239625"/>
                <a:ext cx="3110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D0A51336-3817-F4CF-E061-8DADF0A8BB84}"/>
                </a:ext>
              </a:extLst>
            </p:cNvPr>
            <p:cNvCxnSpPr>
              <a:stCxn id="11" idx="3"/>
            </p:cNvCxnSpPr>
            <p:nvPr/>
          </p:nvCxnSpPr>
          <p:spPr>
            <a:xfrm flipV="1">
              <a:off x="6483463" y="4939520"/>
              <a:ext cx="1188377" cy="51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1711713-9340-FA7E-647A-35AB10234093}"/>
                </a:ext>
              </a:extLst>
            </p:cNvPr>
            <p:cNvSpPr/>
            <p:nvPr/>
          </p:nvSpPr>
          <p:spPr>
            <a:xfrm>
              <a:off x="8020808" y="3333592"/>
              <a:ext cx="768012" cy="3043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/>
                <a:t>y</a:t>
              </a:r>
              <a:r>
                <a:rPr lang="en-US" altLang="ko-KR" baseline="-25000" dirty="0" err="1"/>
                <a:t>t</a:t>
              </a:r>
              <a:endParaRPr lang="ko-KR" altLang="en-US" baseline="-25000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0763C26-A7CE-4676-2438-036802B6DF30}"/>
                </a:ext>
              </a:extLst>
            </p:cNvPr>
            <p:cNvSpPr/>
            <p:nvPr/>
          </p:nvSpPr>
          <p:spPr>
            <a:xfrm>
              <a:off x="8013532" y="3685858"/>
              <a:ext cx="768012" cy="3043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9" name="연결선: 구부러짐 18">
              <a:extLst>
                <a:ext uri="{FF2B5EF4-FFF2-40B4-BE49-F238E27FC236}">
                  <a16:creationId xmlns:a16="http://schemas.microsoft.com/office/drawing/2014/main" id="{D205BB97-2B0E-1FAF-F007-8BA1A9C43A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01023" y="3512962"/>
              <a:ext cx="7276" cy="304349"/>
            </a:xfrm>
            <a:prstGeom prst="curvedConnector3">
              <a:avLst>
                <a:gd name="adj1" fmla="val -2908767"/>
              </a:avLst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85F9AF0-9033-17AB-C0DB-1A417D0FA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03709" y="3680902"/>
              <a:ext cx="171948" cy="292277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17C6669-95A9-526E-3908-A6D7C9BE4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95951" y="3529661"/>
              <a:ext cx="793759" cy="274843"/>
            </a:xfrm>
            <a:prstGeom prst="rect">
              <a:avLst/>
            </a:prstGeom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94B1C465-5D0D-BF3E-BA3E-650C18A43B2E}"/>
                </a:ext>
              </a:extLst>
            </p:cNvPr>
            <p:cNvSpPr/>
            <p:nvPr/>
          </p:nvSpPr>
          <p:spPr>
            <a:xfrm>
              <a:off x="2514680" y="5774857"/>
              <a:ext cx="1108382" cy="582793"/>
            </a:xfrm>
            <a:prstGeom prst="ellipse">
              <a:avLst/>
            </a:prstGeom>
            <a:solidFill>
              <a:srgbClr val="F7B3E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B7225F4-14CE-944A-2768-1D2252E37711}"/>
                </a:ext>
              </a:extLst>
            </p:cNvPr>
            <p:cNvSpPr/>
            <p:nvPr/>
          </p:nvSpPr>
          <p:spPr>
            <a:xfrm>
              <a:off x="5266733" y="5783922"/>
              <a:ext cx="939962" cy="599631"/>
            </a:xfrm>
            <a:prstGeom prst="ellipse">
              <a:avLst/>
            </a:prstGeom>
            <a:solidFill>
              <a:srgbClr val="F7B3E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15C1C340-B813-F589-CEC9-AFA88C382F2C}"/>
                </a:ext>
              </a:extLst>
            </p:cNvPr>
            <p:cNvSpPr/>
            <p:nvPr/>
          </p:nvSpPr>
          <p:spPr>
            <a:xfrm>
              <a:off x="7857998" y="5792987"/>
              <a:ext cx="1037326" cy="590566"/>
            </a:xfrm>
            <a:prstGeom prst="ellipse">
              <a:avLst/>
            </a:prstGeom>
            <a:solidFill>
              <a:srgbClr val="F7B3E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61D977F1-48E1-8D06-D2DE-5D62A9510232}"/>
                </a:ext>
              </a:extLst>
            </p:cNvPr>
            <p:cNvCxnSpPr>
              <a:cxnSpLocks/>
              <a:stCxn id="22" idx="0"/>
              <a:endCxn id="10" idx="2"/>
            </p:cNvCxnSpPr>
            <p:nvPr/>
          </p:nvCxnSpPr>
          <p:spPr>
            <a:xfrm flipV="1">
              <a:off x="3068871" y="5207605"/>
              <a:ext cx="728" cy="567252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E8D8C458-991E-A9AA-0249-70805D9025CC}"/>
                </a:ext>
              </a:extLst>
            </p:cNvPr>
            <p:cNvCxnSpPr>
              <a:cxnSpLocks/>
              <a:stCxn id="23" idx="0"/>
              <a:endCxn id="11" idx="2"/>
            </p:cNvCxnSpPr>
            <p:nvPr/>
          </p:nvCxnSpPr>
          <p:spPr>
            <a:xfrm flipV="1">
              <a:off x="5736715" y="5201129"/>
              <a:ext cx="4920" cy="582793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197E147B-47F0-1C4C-76F1-0FC69969E0BA}"/>
                </a:ext>
              </a:extLst>
            </p:cNvPr>
            <p:cNvCxnSpPr>
              <a:cxnSpLocks/>
              <a:stCxn id="24" idx="0"/>
              <a:endCxn id="12" idx="2"/>
            </p:cNvCxnSpPr>
            <p:nvPr/>
          </p:nvCxnSpPr>
          <p:spPr>
            <a:xfrm flipV="1">
              <a:off x="8376661" y="5193356"/>
              <a:ext cx="18107" cy="599631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B9CDF07B-4C47-2D21-E145-59A0CEF942CE}"/>
                </a:ext>
              </a:extLst>
            </p:cNvPr>
            <p:cNvCxnSpPr>
              <a:cxnSpLocks/>
              <a:stCxn id="12" idx="0"/>
              <a:endCxn id="18" idx="2"/>
            </p:cNvCxnSpPr>
            <p:nvPr/>
          </p:nvCxnSpPr>
          <p:spPr>
            <a:xfrm flipV="1">
              <a:off x="8394768" y="3990207"/>
              <a:ext cx="2770" cy="69028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34D9AD89-BC5B-76C8-3438-552177767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72880" y="5331617"/>
              <a:ext cx="460263" cy="357765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E3DB5B8A-98EB-1877-740D-9B2C3234B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23095" y="4120136"/>
              <a:ext cx="467321" cy="393798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1404123D-DFC9-9062-B8F8-5AF500224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36624" y="4387484"/>
              <a:ext cx="546811" cy="392632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FDCAB0B-921C-5F6A-1587-82B9C8FB9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52297" y="4412089"/>
              <a:ext cx="546811" cy="392632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0836D67-B65B-888D-3776-582A592A0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27465" y="5340682"/>
              <a:ext cx="460263" cy="357765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04B30E7C-D0D2-9AB5-6E9B-3F714AB0F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90777" y="5341976"/>
              <a:ext cx="460263" cy="357765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AB3542C-156D-6E20-AC0B-8EA5649C7EBB}"/>
                </a:ext>
              </a:extLst>
            </p:cNvPr>
            <p:cNvSpPr txBox="1"/>
            <p:nvPr/>
          </p:nvSpPr>
          <p:spPr>
            <a:xfrm>
              <a:off x="2807607" y="4779962"/>
              <a:ext cx="6464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h1</a:t>
              </a:r>
              <a:endParaRPr lang="ko-KR" altLang="en-US" sz="2000" b="1" i="1" baseline="-25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A15C5BE-9CB3-A098-37C2-C67959C61FB4}"/>
                </a:ext>
              </a:extLst>
            </p:cNvPr>
            <p:cNvSpPr txBox="1"/>
            <p:nvPr/>
          </p:nvSpPr>
          <p:spPr>
            <a:xfrm>
              <a:off x="5542241" y="4771943"/>
              <a:ext cx="6464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h2</a:t>
              </a:r>
              <a:endParaRPr lang="ko-KR" altLang="en-US" sz="2000" b="1" i="1" baseline="-25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D62F433-6AED-2401-DADD-6176DA9108A5}"/>
                </a:ext>
              </a:extLst>
            </p:cNvPr>
            <p:cNvSpPr txBox="1"/>
            <p:nvPr/>
          </p:nvSpPr>
          <p:spPr>
            <a:xfrm>
              <a:off x="8148136" y="4754266"/>
              <a:ext cx="6464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h3</a:t>
              </a:r>
              <a:endParaRPr lang="ko-KR" altLang="en-US" sz="2000" b="1" i="1" baseline="-25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021524D-7DD5-4415-8515-55038657B6DC}"/>
                </a:ext>
              </a:extLst>
            </p:cNvPr>
            <p:cNvSpPr txBox="1"/>
            <p:nvPr/>
          </p:nvSpPr>
          <p:spPr>
            <a:xfrm>
              <a:off x="2834712" y="5886538"/>
              <a:ext cx="6464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x1</a:t>
              </a:r>
              <a:endParaRPr lang="ko-KR" altLang="en-US" sz="2000" b="1" i="1" baseline="-25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0A0F097-E45F-2D8C-3B5D-8520A036A3E2}"/>
                </a:ext>
              </a:extLst>
            </p:cNvPr>
            <p:cNvSpPr txBox="1"/>
            <p:nvPr/>
          </p:nvSpPr>
          <p:spPr>
            <a:xfrm>
              <a:off x="5542241" y="5915937"/>
              <a:ext cx="6464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x2</a:t>
              </a:r>
              <a:endParaRPr lang="ko-KR" altLang="en-US" sz="2000" b="1" i="1" baseline="-25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FEC0DCB-87AD-117A-DB83-7646D0CA3FDC}"/>
                </a:ext>
              </a:extLst>
            </p:cNvPr>
            <p:cNvSpPr txBox="1"/>
            <p:nvPr/>
          </p:nvSpPr>
          <p:spPr>
            <a:xfrm>
              <a:off x="8147315" y="5921284"/>
              <a:ext cx="6464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x3</a:t>
              </a:r>
              <a:endParaRPr lang="ko-KR" altLang="en-US" sz="2000" b="1" i="1" baseline="-25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7174E37A-C8F3-4913-70EF-6916DB0D1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01140" y="3617875"/>
              <a:ext cx="458616" cy="212022"/>
            </a:xfrm>
            <a:prstGeom prst="rect">
              <a:avLst/>
            </a:prstGeom>
          </p:spPr>
        </p:pic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C7B90472-8CFC-011E-B757-F7F08908CDAC}"/>
                </a:ext>
              </a:extLst>
            </p:cNvPr>
            <p:cNvCxnSpPr/>
            <p:nvPr/>
          </p:nvCxnSpPr>
          <p:spPr>
            <a:xfrm flipH="1">
              <a:off x="3858883" y="5101758"/>
              <a:ext cx="106967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5DDC1732-4F4E-CC29-0EDF-60A31F8703B5}"/>
                </a:ext>
              </a:extLst>
            </p:cNvPr>
            <p:cNvCxnSpPr/>
            <p:nvPr/>
          </p:nvCxnSpPr>
          <p:spPr>
            <a:xfrm flipH="1">
              <a:off x="6507185" y="5110383"/>
              <a:ext cx="106967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F5383B7-6520-0326-5FDA-B768EA914FE0}"/>
              </a:ext>
            </a:extLst>
          </p:cNvPr>
          <p:cNvSpPr txBox="1"/>
          <p:nvPr/>
        </p:nvSpPr>
        <p:spPr>
          <a:xfrm>
            <a:off x="6902705" y="256489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/>
              <a:t>t</a:t>
            </a: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6945935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96781" y="548650"/>
            <a:ext cx="8107710" cy="800724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순환 신경망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(RNN)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4F4C31-1854-260A-3014-F4910F30C767}"/>
              </a:ext>
            </a:extLst>
          </p:cNvPr>
          <p:cNvGrpSpPr/>
          <p:nvPr/>
        </p:nvGrpSpPr>
        <p:grpSpPr>
          <a:xfrm>
            <a:off x="1230794" y="3136042"/>
            <a:ext cx="2236772" cy="3049961"/>
            <a:chOff x="7652938" y="3333592"/>
            <a:chExt cx="2236772" cy="30499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E846748-9C04-A3BF-B816-AE36C8DC5534}"/>
                </a:ext>
              </a:extLst>
            </p:cNvPr>
            <p:cNvSpPr/>
            <p:nvPr/>
          </p:nvSpPr>
          <p:spPr>
            <a:xfrm>
              <a:off x="7652938" y="4680496"/>
              <a:ext cx="1483659" cy="51286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C64D26D-AC5B-B559-036E-58BA465A1444}"/>
                </a:ext>
              </a:extLst>
            </p:cNvPr>
            <p:cNvSpPr/>
            <p:nvPr/>
          </p:nvSpPr>
          <p:spPr>
            <a:xfrm>
              <a:off x="8020808" y="3333592"/>
              <a:ext cx="768012" cy="3043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y</a:t>
              </a:r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15826E9-389C-0070-2AF3-D2EF985DEC01}"/>
                </a:ext>
              </a:extLst>
            </p:cNvPr>
            <p:cNvSpPr/>
            <p:nvPr/>
          </p:nvSpPr>
          <p:spPr>
            <a:xfrm>
              <a:off x="8013532" y="3685858"/>
              <a:ext cx="768012" cy="3043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8" name="연결선: 구부러짐 7">
              <a:extLst>
                <a:ext uri="{FF2B5EF4-FFF2-40B4-BE49-F238E27FC236}">
                  <a16:creationId xmlns:a16="http://schemas.microsoft.com/office/drawing/2014/main" id="{BDCB4D02-58A8-ED16-0749-0A15DDBD11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01023" y="3512962"/>
              <a:ext cx="7276" cy="304349"/>
            </a:xfrm>
            <a:prstGeom prst="curvedConnector3">
              <a:avLst>
                <a:gd name="adj1" fmla="val -2908767"/>
              </a:avLst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1C2AFCD-0665-D287-DF55-DDD47A385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03709" y="3680902"/>
              <a:ext cx="171948" cy="29227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827A55F-66E4-7A0C-569A-D7E5048A9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95951" y="3529661"/>
              <a:ext cx="793759" cy="274843"/>
            </a:xfrm>
            <a:prstGeom prst="rect">
              <a:avLst/>
            </a:prstGeom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17D5D84-D0A3-CBB0-F5F6-80A2979C6AB4}"/>
                </a:ext>
              </a:extLst>
            </p:cNvPr>
            <p:cNvSpPr/>
            <p:nvPr/>
          </p:nvSpPr>
          <p:spPr>
            <a:xfrm>
              <a:off x="7857998" y="5792987"/>
              <a:ext cx="1037326" cy="590566"/>
            </a:xfrm>
            <a:prstGeom prst="ellipse">
              <a:avLst/>
            </a:prstGeom>
            <a:solidFill>
              <a:srgbClr val="F7B3E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7894EE7F-29D0-8FD0-406D-2D8E2A365DF7}"/>
                </a:ext>
              </a:extLst>
            </p:cNvPr>
            <p:cNvCxnSpPr>
              <a:cxnSpLocks/>
              <a:stCxn id="11" idx="0"/>
              <a:endCxn id="5" idx="2"/>
            </p:cNvCxnSpPr>
            <p:nvPr/>
          </p:nvCxnSpPr>
          <p:spPr>
            <a:xfrm flipV="1">
              <a:off x="8376661" y="5193356"/>
              <a:ext cx="18107" cy="59963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FFB1175B-799A-0918-A762-4A5A72F39227}"/>
                </a:ext>
              </a:extLst>
            </p:cNvPr>
            <p:cNvCxnSpPr>
              <a:cxnSpLocks/>
              <a:stCxn id="5" idx="0"/>
              <a:endCxn id="7" idx="2"/>
            </p:cNvCxnSpPr>
            <p:nvPr/>
          </p:nvCxnSpPr>
          <p:spPr>
            <a:xfrm flipV="1">
              <a:off x="8394768" y="3990207"/>
              <a:ext cx="2770" cy="69028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56ECAE6-153E-E39E-31A5-9B65C4A60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23095" y="4010867"/>
              <a:ext cx="467321" cy="393798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60172E3-49FF-8330-B581-DA504D858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90777" y="5341976"/>
              <a:ext cx="460263" cy="35776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0EFC57-5CC9-F3EF-5681-3F33594966C5}"/>
                </a:ext>
              </a:extLst>
            </p:cNvPr>
            <p:cNvSpPr txBox="1"/>
            <p:nvPr/>
          </p:nvSpPr>
          <p:spPr>
            <a:xfrm>
              <a:off x="8148136" y="4721083"/>
              <a:ext cx="646436" cy="32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h </a:t>
              </a:r>
              <a:r>
                <a:rPr lang="en-US" altLang="ko-KR" sz="2000" b="1" i="1" baseline="-250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</a:t>
              </a:r>
              <a:endParaRPr lang="ko-KR" altLang="en-US" sz="2000" b="1" i="1" baseline="-25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D2A4C55-B5A6-1592-EE4C-A68D119E49D8}"/>
                </a:ext>
              </a:extLst>
            </p:cNvPr>
            <p:cNvSpPr txBox="1"/>
            <p:nvPr/>
          </p:nvSpPr>
          <p:spPr>
            <a:xfrm>
              <a:off x="8169151" y="5873223"/>
              <a:ext cx="646436" cy="32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x </a:t>
              </a:r>
              <a:r>
                <a:rPr lang="en-US" altLang="ko-KR" sz="2000" b="1" i="1" baseline="-250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</a:t>
              </a:r>
              <a:endParaRPr lang="ko-KR" altLang="en-US" sz="2000" b="1" i="1" baseline="-25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8" name="연결선: 꺾임 17">
              <a:extLst>
                <a:ext uri="{FF2B5EF4-FFF2-40B4-BE49-F238E27FC236}">
                  <a16:creationId xmlns:a16="http://schemas.microsoft.com/office/drawing/2014/main" id="{85B32485-B024-2775-E7EC-2496D3D05AB1}"/>
                </a:ext>
              </a:extLst>
            </p:cNvPr>
            <p:cNvCxnSpPr>
              <a:stCxn id="5" idx="3"/>
              <a:endCxn id="5" idx="1"/>
            </p:cNvCxnSpPr>
            <p:nvPr/>
          </p:nvCxnSpPr>
          <p:spPr>
            <a:xfrm flipH="1">
              <a:off x="7652938" y="4936926"/>
              <a:ext cx="1483659" cy="12700"/>
            </a:xfrm>
            <a:prstGeom prst="bentConnector5">
              <a:avLst>
                <a:gd name="adj1" fmla="val -15408"/>
                <a:gd name="adj2" fmla="val -3878976"/>
                <a:gd name="adj3" fmla="val 115408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2DF0743D-8ED6-8D75-3E88-FE1325AA9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5308" y="2968144"/>
            <a:ext cx="4511521" cy="3412427"/>
          </a:xfrm>
          <a:prstGeom prst="rect">
            <a:avLst/>
          </a:prstGeom>
        </p:spPr>
      </p:pic>
      <p:sp>
        <p:nvSpPr>
          <p:cNvPr id="21" name="내용 개체 틀 4">
            <a:extLst>
              <a:ext uri="{FF2B5EF4-FFF2-40B4-BE49-F238E27FC236}">
                <a16:creationId xmlns:a16="http://schemas.microsoft.com/office/drawing/2014/main" id="{7050ABF6-0A8F-9A32-D688-1CDC5F21F0BA}"/>
              </a:ext>
            </a:extLst>
          </p:cNvPr>
          <p:cNvSpPr txBox="1">
            <a:spLocks/>
          </p:cNvSpPr>
          <p:nvPr/>
        </p:nvSpPr>
        <p:spPr>
          <a:xfrm>
            <a:off x="326173" y="1412755"/>
            <a:ext cx="8105496" cy="1209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r>
              <a:rPr lang="en-US" altLang="ko-KR" dirty="0"/>
              <a:t>RNN Backward Propagation Trough Time(BPTT)</a:t>
            </a:r>
          </a:p>
          <a:p>
            <a:pPr marL="334963" lvl="1" indent="0">
              <a:lnSpc>
                <a:spcPct val="200000"/>
              </a:lnSpc>
              <a:buNone/>
            </a:pPr>
            <a:r>
              <a:rPr lang="ko-KR" altLang="en-US" dirty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학습대상</a:t>
            </a:r>
            <a:r>
              <a:rPr lang="en-US" altLang="ko-KR" dirty="0"/>
              <a:t>(parameters): 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2D5A7B7-8C5E-7694-FF84-9F35E53AF0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4646" y="2181147"/>
            <a:ext cx="1382665" cy="28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420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96781" y="548650"/>
            <a:ext cx="8107710" cy="800724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시계열 문제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4294967295"/>
          </p:nvPr>
        </p:nvSpPr>
        <p:spPr>
          <a:xfrm>
            <a:off x="539510" y="1459935"/>
            <a:ext cx="8335923" cy="4964629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시계열 문제</a:t>
            </a:r>
            <a:endParaRPr lang="en-US" altLang="ko-KR" b="1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순환 변동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대체로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2~3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년 정도의 일정한 기간을 주기로 순환적으로 나타나는 변동을 의미 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년 이내 주기로 곡선을 그리며 추세 변동에 따라 변동하는 것으로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경기 변동이 대표적임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계절 변동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시계열 자료에서 보통 계절적 영향과 사회적 관습에 따라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년 주기로 발생하는 것을 의미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보통 계절에 따라 순환하며 변동하는 특성이 있음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ED866-5B75-D4C7-C21F-1E111A730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96D4D-05C8-14F8-FDBA-0506E8F78E9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6781" y="203008"/>
            <a:ext cx="8107710" cy="800724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순환 신경망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(RNN)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내용 개체 틀 4">
                <a:extLst>
                  <a:ext uri="{FF2B5EF4-FFF2-40B4-BE49-F238E27FC236}">
                    <a16:creationId xmlns:a16="http://schemas.microsoft.com/office/drawing/2014/main" id="{A7598DCB-AAC6-3967-704C-CA0E08B490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6173" y="1067113"/>
                <a:ext cx="8451138" cy="54726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5425" indent="-225425" algn="l" defTabSz="4572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Clr>
                    <a:srgbClr val="E0AC00"/>
                  </a:buClr>
                  <a:buFont typeface="Wingdings" panose="05000000000000000000" pitchFamily="2" charset="2"/>
                  <a:buChar char="l"/>
                  <a:defRPr sz="1800" kern="1200">
                    <a:solidFill>
                      <a:srgbClr val="504B4B"/>
                    </a:solidFill>
                    <a:latin typeface="KoPub돋움체_Pro Bold" panose="02020603020101020101" pitchFamily="18" charset="-127"/>
                    <a:ea typeface="KoPub돋움체_Pro Bold" panose="02020603020101020101" pitchFamily="18" charset="-127"/>
                    <a:cs typeface="+mn-cs"/>
                  </a:defRPr>
                </a:lvl1pPr>
                <a:lvl2pPr marL="573088" indent="-238125" algn="l" defTabSz="4572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rgbClr val="E0AC00"/>
                  </a:buClr>
                  <a:buFont typeface="Wingdings" panose="05000000000000000000" pitchFamily="2" charset="2"/>
                  <a:buChar char="l"/>
                  <a:defRPr sz="1600" kern="1200">
                    <a:solidFill>
                      <a:srgbClr val="504B4B"/>
                    </a:solidFill>
                    <a:latin typeface="KoPub돋움체_Pro Light" panose="02020603020101020101" pitchFamily="18" charset="-127"/>
                    <a:ea typeface="KoPub돋움체_Pro Light" panose="02020603020101020101" pitchFamily="18" charset="-127"/>
                    <a:cs typeface="+mn-cs"/>
                  </a:defRPr>
                </a:lvl2pPr>
                <a:lvl3pPr marL="860425" indent="-182563" algn="l" defTabSz="457200" rtl="0" eaLnBrk="1" latinLnBrk="0" hangingPunct="1">
                  <a:lnSpc>
                    <a:spcPct val="110000"/>
                  </a:lnSpc>
                  <a:spcBef>
                    <a:spcPts val="300"/>
                  </a:spcBef>
                  <a:buClr>
                    <a:srgbClr val="E0AC00"/>
                  </a:buClr>
                  <a:buFont typeface="Wingdings" panose="05000000000000000000" pitchFamily="2" charset="2"/>
                  <a:buChar char="l"/>
                  <a:defRPr sz="1400" kern="1200">
                    <a:solidFill>
                      <a:srgbClr val="504B4B"/>
                    </a:solidFill>
                    <a:latin typeface="KoPub돋움체_Pro Light" panose="02020603020101020101" pitchFamily="18" charset="-127"/>
                    <a:ea typeface="KoPub돋움체_Pro Light" panose="02020603020101020101" pitchFamily="18" charset="-127"/>
                    <a:cs typeface="+mn-cs"/>
                  </a:defRPr>
                </a:lvl3pPr>
                <a:lvl4pPr marL="1198563" indent="-225425" algn="l" defTabSz="457200" rtl="0" eaLnBrk="1" latinLnBrk="0" hangingPunct="1">
                  <a:lnSpc>
                    <a:spcPct val="110000"/>
                  </a:lnSpc>
                  <a:spcBef>
                    <a:spcPts val="100"/>
                  </a:spcBef>
                  <a:buClr>
                    <a:srgbClr val="E0AC00"/>
                  </a:buClr>
                  <a:buFont typeface="Wingdings" panose="05000000000000000000" pitchFamily="2" charset="2"/>
                  <a:buChar char="l"/>
                  <a:defRPr sz="1200" kern="1200">
                    <a:solidFill>
                      <a:srgbClr val="504B4B"/>
                    </a:solidFill>
                    <a:latin typeface="KoPub돋움체_Pro Light" panose="02020603020101020101" pitchFamily="18" charset="-127"/>
                    <a:ea typeface="KoPub돋움체_Pro Light" panose="02020603020101020101" pitchFamily="18" charset="-127"/>
                    <a:cs typeface="+mn-cs"/>
                  </a:defRPr>
                </a:lvl4pPr>
                <a:lvl5pPr marL="1544638" indent="-228600" algn="l" defTabSz="457200" rtl="0" eaLnBrk="1" latinLnBrk="0" hangingPunct="1">
                  <a:lnSpc>
                    <a:spcPct val="110000"/>
                  </a:lnSpc>
                  <a:spcBef>
                    <a:spcPts val="0"/>
                  </a:spcBef>
                  <a:buClr>
                    <a:srgbClr val="E0AC00"/>
                  </a:buClr>
                  <a:buFont typeface="Wingdings" panose="05000000000000000000" pitchFamily="2" charset="2"/>
                  <a:buChar char="l"/>
                  <a:defRPr sz="1200" kern="1200">
                    <a:solidFill>
                      <a:srgbClr val="504B4B"/>
                    </a:solidFill>
                    <a:latin typeface="KoPub돋움체_Pro Light" panose="02020603020101020101" pitchFamily="18" charset="-127"/>
                    <a:ea typeface="KoPub돋움체_Pro Light" panose="02020603020101020101" pitchFamily="18" charset="-127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u"/>
                </a:pPr>
                <a:r>
                  <a:rPr lang="en-US" altLang="ko-KR" sz="1800" b="1" dirty="0"/>
                  <a:t>RNN Backward Propagation Trough Time(BPTT)(</a:t>
                </a:r>
                <a:r>
                  <a:rPr lang="ko-KR" altLang="en-US" sz="1800" b="1" dirty="0"/>
                  <a:t>요약</a:t>
                </a:r>
                <a:r>
                  <a:rPr lang="en-US" altLang="ko-KR" sz="1800" b="1" dirty="0"/>
                  <a:t>)</a:t>
                </a:r>
              </a:p>
              <a:p>
                <a:pPr lvl="2">
                  <a:lnSpc>
                    <a:spcPct val="100000"/>
                  </a:lnSpc>
                </a:pPr>
                <a:endParaRPr lang="en-US" altLang="ko-KR" sz="1600" b="1" dirty="0"/>
              </a:p>
              <a:p>
                <a:pPr lvl="2">
                  <a:lnSpc>
                    <a:spcPct val="100000"/>
                  </a:lnSpc>
                </a:pPr>
                <a:r>
                  <a:rPr lang="ko-KR" altLang="en-US" sz="1600" b="1" dirty="0"/>
                  <a:t>전체 손실의 정의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/>
                  <a:t>RNN</a:t>
                </a:r>
                <a:r>
                  <a:rPr lang="ko-KR" altLang="en-US" sz="1600" dirty="0"/>
                  <a:t>에서는 시퀀스 길이를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ko-KR" altLang="en-US" sz="1600" dirty="0"/>
                  <a:t>라고 하면</a:t>
                </a:r>
                <a:r>
                  <a:rPr lang="en-US" altLang="ko-KR" sz="1600" dirty="0"/>
                  <a:t>,</a:t>
                </a:r>
                <a:br>
                  <a:rPr lang="en-US" altLang="ko-KR" sz="1600" dirty="0"/>
                </a:br>
                <a:r>
                  <a:rPr lang="ko-KR" altLang="en-US" sz="1600" dirty="0"/>
                  <a:t>전체 손실은 모든 시점의 손실을 합한 것이다</a:t>
                </a:r>
                <a:r>
                  <a:rPr lang="en-US" altLang="ko-KR" sz="1600" dirty="0"/>
                  <a:t>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grow m:val="on"/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1600" dirty="0"/>
              </a:p>
              <a:p>
                <a:pPr marL="973138" lvl="3" indent="0">
                  <a:lnSpc>
                    <a:spcPct val="100000"/>
                  </a:lnSpc>
                  <a:buNone/>
                </a:pPr>
                <a:r>
                  <a:rPr lang="en-US" altLang="ko-KR" sz="1000" dirty="0"/>
                  <a:t> </a:t>
                </a:r>
                <a:r>
                  <a:rPr lang="en-US" altLang="ko-KR" sz="1600" dirty="0"/>
                  <a:t>(</a:t>
                </a:r>
                <a:r>
                  <a:rPr lang="ko-KR" altLang="en-US" sz="1600" dirty="0"/>
                  <a:t>혹은 평균을 사용할 때는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nary>
                      <m:naryPr>
                        <m:chr m:val="∑"/>
                        <m:grow m:val="on"/>
                        <m:subHide m:val="on"/>
                        <m:supHide m:val="on"/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ko-KR" sz="1600" dirty="0"/>
                  <a:t>)</a:t>
                </a:r>
              </a:p>
              <a:p>
                <a:pPr marL="973138" lvl="3" indent="0">
                  <a:lnSpc>
                    <a:spcPct val="100000"/>
                  </a:lnSpc>
                  <a:buNone/>
                </a:pPr>
                <a:endParaRPr lang="en-US" altLang="ko-KR" sz="1600" dirty="0"/>
              </a:p>
              <a:p>
                <a:pPr lvl="2">
                  <a:lnSpc>
                    <a:spcPct val="100000"/>
                  </a:lnSpc>
                </a:pPr>
                <a:r>
                  <a:rPr lang="ko-KR" altLang="en-US" sz="1600" b="1" dirty="0"/>
                  <a:t>전체 손실을 가중치로 미분하면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전체 손실을 가중치로 미분하면</a:t>
                </a:r>
                <a:r>
                  <a:rPr lang="en-US" altLang="ko-KR" sz="1600" dirty="0"/>
                  <a:t>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60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ko-KR" altLang="en-US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nary>
                        <m:naryPr>
                          <m:chr m:val="∑"/>
                          <m:grow m:val="on"/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grow m:val="on"/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16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ko-KR" altLang="en-US" sz="16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ko-KR" altLang="en-US" sz="1600" dirty="0"/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즉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전체 손실의 기울기는</a:t>
                </a:r>
                <a:br>
                  <a:rPr lang="ko-KR" altLang="en-US" sz="1600" dirty="0"/>
                </a:br>
                <a:r>
                  <a:rPr lang="ko-KR" altLang="en-US" sz="1600" b="1" dirty="0"/>
                  <a:t>각 시점 손실의 “가중치에 대한 </a:t>
                </a:r>
                <a:r>
                  <a:rPr lang="ko-KR" altLang="en-US" sz="1600" b="1" dirty="0" err="1"/>
                  <a:t>기울기”를</a:t>
                </a:r>
                <a:r>
                  <a:rPr lang="ko-KR" altLang="en-US" sz="1600" b="1" dirty="0"/>
                  <a:t> 모두 합한 것</a:t>
                </a:r>
                <a:r>
                  <a:rPr lang="ko-KR" altLang="en-US" sz="1600" dirty="0"/>
                  <a:t>과 같다</a:t>
                </a:r>
                <a:r>
                  <a:rPr lang="en-US" altLang="ko-KR" sz="1600" dirty="0"/>
                  <a:t>.</a:t>
                </a:r>
              </a:p>
              <a:p>
                <a:pPr marL="973138" lvl="3" indent="0">
                  <a:lnSpc>
                    <a:spcPct val="100000"/>
                  </a:lnSpc>
                  <a:buNone/>
                </a:pPr>
                <a:endParaRPr lang="en-US" altLang="ko-KR" sz="1600" dirty="0"/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u"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21" name="내용 개체 틀 4">
                <a:extLst>
                  <a:ext uri="{FF2B5EF4-FFF2-40B4-BE49-F238E27FC236}">
                    <a16:creationId xmlns:a16="http://schemas.microsoft.com/office/drawing/2014/main" id="{A7598DCB-AAC6-3967-704C-CA0E08B49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73" y="1067113"/>
                <a:ext cx="8451138" cy="5472665"/>
              </a:xfrm>
              <a:prstGeom prst="rect">
                <a:avLst/>
              </a:prstGeom>
              <a:blipFill>
                <a:blip r:embed="rId2"/>
                <a:stretch>
                  <a:fillRect t="-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05180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E8C41-43F0-CA18-983F-EA3120D88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EE9AEC-880D-9571-8499-9D77D444CC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6781" y="203008"/>
            <a:ext cx="8107710" cy="800724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순환 신경망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(RNN)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내용 개체 틀 4">
                <a:extLst>
                  <a:ext uri="{FF2B5EF4-FFF2-40B4-BE49-F238E27FC236}">
                    <a16:creationId xmlns:a16="http://schemas.microsoft.com/office/drawing/2014/main" id="{E7512DDB-3AED-9766-E2E1-3CEA0B0A2E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6173" y="1067113"/>
                <a:ext cx="8451138" cy="54726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5425" indent="-225425" algn="l" defTabSz="4572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Clr>
                    <a:srgbClr val="E0AC00"/>
                  </a:buClr>
                  <a:buFont typeface="Wingdings" panose="05000000000000000000" pitchFamily="2" charset="2"/>
                  <a:buChar char="l"/>
                  <a:defRPr sz="1800" kern="1200">
                    <a:solidFill>
                      <a:srgbClr val="504B4B"/>
                    </a:solidFill>
                    <a:latin typeface="KoPub돋움체_Pro Bold" panose="02020603020101020101" pitchFamily="18" charset="-127"/>
                    <a:ea typeface="KoPub돋움체_Pro Bold" panose="02020603020101020101" pitchFamily="18" charset="-127"/>
                    <a:cs typeface="+mn-cs"/>
                  </a:defRPr>
                </a:lvl1pPr>
                <a:lvl2pPr marL="573088" indent="-238125" algn="l" defTabSz="4572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rgbClr val="E0AC00"/>
                  </a:buClr>
                  <a:buFont typeface="Wingdings" panose="05000000000000000000" pitchFamily="2" charset="2"/>
                  <a:buChar char="l"/>
                  <a:defRPr sz="1600" kern="1200">
                    <a:solidFill>
                      <a:srgbClr val="504B4B"/>
                    </a:solidFill>
                    <a:latin typeface="KoPub돋움체_Pro Light" panose="02020603020101020101" pitchFamily="18" charset="-127"/>
                    <a:ea typeface="KoPub돋움체_Pro Light" panose="02020603020101020101" pitchFamily="18" charset="-127"/>
                    <a:cs typeface="+mn-cs"/>
                  </a:defRPr>
                </a:lvl2pPr>
                <a:lvl3pPr marL="860425" indent="-182563" algn="l" defTabSz="457200" rtl="0" eaLnBrk="1" latinLnBrk="0" hangingPunct="1">
                  <a:lnSpc>
                    <a:spcPct val="110000"/>
                  </a:lnSpc>
                  <a:spcBef>
                    <a:spcPts val="300"/>
                  </a:spcBef>
                  <a:buClr>
                    <a:srgbClr val="E0AC00"/>
                  </a:buClr>
                  <a:buFont typeface="Wingdings" panose="05000000000000000000" pitchFamily="2" charset="2"/>
                  <a:buChar char="l"/>
                  <a:defRPr sz="1400" kern="1200">
                    <a:solidFill>
                      <a:srgbClr val="504B4B"/>
                    </a:solidFill>
                    <a:latin typeface="KoPub돋움체_Pro Light" panose="02020603020101020101" pitchFamily="18" charset="-127"/>
                    <a:ea typeface="KoPub돋움체_Pro Light" panose="02020603020101020101" pitchFamily="18" charset="-127"/>
                    <a:cs typeface="+mn-cs"/>
                  </a:defRPr>
                </a:lvl3pPr>
                <a:lvl4pPr marL="1198563" indent="-225425" algn="l" defTabSz="457200" rtl="0" eaLnBrk="1" latinLnBrk="0" hangingPunct="1">
                  <a:lnSpc>
                    <a:spcPct val="110000"/>
                  </a:lnSpc>
                  <a:spcBef>
                    <a:spcPts val="100"/>
                  </a:spcBef>
                  <a:buClr>
                    <a:srgbClr val="E0AC00"/>
                  </a:buClr>
                  <a:buFont typeface="Wingdings" panose="05000000000000000000" pitchFamily="2" charset="2"/>
                  <a:buChar char="l"/>
                  <a:defRPr sz="1200" kern="1200">
                    <a:solidFill>
                      <a:srgbClr val="504B4B"/>
                    </a:solidFill>
                    <a:latin typeface="KoPub돋움체_Pro Light" panose="02020603020101020101" pitchFamily="18" charset="-127"/>
                    <a:ea typeface="KoPub돋움체_Pro Light" panose="02020603020101020101" pitchFamily="18" charset="-127"/>
                    <a:cs typeface="+mn-cs"/>
                  </a:defRPr>
                </a:lvl4pPr>
                <a:lvl5pPr marL="1544638" indent="-228600" algn="l" defTabSz="457200" rtl="0" eaLnBrk="1" latinLnBrk="0" hangingPunct="1">
                  <a:lnSpc>
                    <a:spcPct val="110000"/>
                  </a:lnSpc>
                  <a:spcBef>
                    <a:spcPts val="0"/>
                  </a:spcBef>
                  <a:buClr>
                    <a:srgbClr val="E0AC00"/>
                  </a:buClr>
                  <a:buFont typeface="Wingdings" panose="05000000000000000000" pitchFamily="2" charset="2"/>
                  <a:buChar char="l"/>
                  <a:defRPr sz="1200" kern="1200">
                    <a:solidFill>
                      <a:srgbClr val="504B4B"/>
                    </a:solidFill>
                    <a:latin typeface="KoPub돋움체_Pro Light" panose="02020603020101020101" pitchFamily="18" charset="-127"/>
                    <a:ea typeface="KoPub돋움체_Pro Light" panose="02020603020101020101" pitchFamily="18" charset="-127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en-US" altLang="ko-KR" sz="1800" b="1" dirty="0"/>
                  <a:t>RNN Backward Propagation Trough Time(BPTT)(</a:t>
                </a:r>
                <a:r>
                  <a:rPr lang="ko-KR" altLang="en-US" sz="1800" b="1" dirty="0"/>
                  <a:t>요약</a:t>
                </a:r>
                <a:r>
                  <a:rPr lang="en-US" altLang="ko-KR" sz="1800" b="1" dirty="0"/>
                  <a:t>)</a:t>
                </a:r>
              </a:p>
              <a:p>
                <a:pPr lvl="2">
                  <a:lnSpc>
                    <a:spcPct val="150000"/>
                  </a:lnSpc>
                </a:pPr>
                <a:endParaRPr lang="en-US" altLang="ko-KR" sz="1600" b="1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sz="1600" b="1" dirty="0"/>
                  <a:t> “각 시점 손실을 과거의 가중치로 미분한다”</a:t>
                </a:r>
                <a:endParaRPr lang="en-US" altLang="ko-KR" sz="1600" dirty="0"/>
              </a:p>
              <a:p>
                <a:pPr lvl="3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600" dirty="0"/>
                  <a:t>는 현재 시점의 출력뿐 아니라</a:t>
                </a:r>
                <a:r>
                  <a:rPr lang="en-US" altLang="ko-KR" sz="1600" dirty="0"/>
                  <a:t>,</a:t>
                </a:r>
                <a:br>
                  <a:rPr lang="en-US" altLang="ko-KR" sz="1600" dirty="0"/>
                </a:br>
                <a:r>
                  <a:rPr lang="ko-KR" altLang="en-US" sz="1600" b="1" dirty="0"/>
                  <a:t>이전에 적용된 동일한 가중치가 만든 은닉 </a:t>
                </a:r>
                <a:r>
                  <a:rPr lang="ko-KR" altLang="en-US" sz="1600" b="1" dirty="0" err="1"/>
                  <a:t>상태들</a:t>
                </a:r>
                <a:r>
                  <a:rPr lang="ko-KR" altLang="en-US" sz="1600" dirty="0" err="1"/>
                  <a:t>에도</a:t>
                </a:r>
                <a:r>
                  <a:rPr lang="ko-KR" altLang="en-US" sz="1600" dirty="0"/>
                  <a:t> 의존합니다</a:t>
                </a:r>
                <a:r>
                  <a:rPr lang="en-US" altLang="ko-KR" sz="1600" dirty="0"/>
                  <a:t>.</a:t>
                </a:r>
              </a:p>
              <a:p>
                <a:pPr lvl="3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즉</a:t>
                </a:r>
                <a:r>
                  <a:rPr lang="en-US" altLang="ko-KR" sz="1600" dirty="0"/>
                  <a:t>,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sepChr m:val=","/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d>
                            <m:d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ko-KR" altLang="en-US" sz="1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d>
                            <m:d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ko-KR" altLang="en-US" sz="1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m:rPr>
                              <m:nor/>
                            </m:rPr>
                            <a:rPr lang="ko-KR" altLang="en-US" sz="1600" i="1"/>
                            <m:t> </m:t>
                          </m:r>
                        </m:e>
                      </m:d>
                    </m:oMath>
                  </m:oMathPara>
                </a14:m>
                <a:endParaRPr lang="en-US" altLang="ko-KR" sz="1600" b="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ko-KR" altLang="en-US" sz="1600" b="0" dirty="0"/>
              </a:p>
              <a:p>
                <a:pPr lvl="3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따라서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600" dirty="0"/>
                  <a:t>를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ko-KR" altLang="en-US" sz="1600" dirty="0"/>
                  <a:t>로 미분하면 다음과 같이 전개된다</a:t>
                </a:r>
                <a:r>
                  <a:rPr lang="en-US" altLang="ko-KR" sz="1600" dirty="0"/>
                  <a:t>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ko-KR" altLang="en-US" sz="1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ko-KR" altLang="en-US" sz="1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ko-KR" altLang="en-US" sz="1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ko-KR" altLang="en-US" sz="1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ko-KR" altLang="en-US" sz="1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ko-KR" altLang="en-US" sz="1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altLang="ko-KR" sz="160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ko-KR" altLang="en-US" sz="1600" dirty="0"/>
              </a:p>
              <a:p>
                <a:pPr lvl="3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즉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시점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ko-KR" altLang="en-US" sz="1600" dirty="0"/>
                  <a:t>의 손실이 </a:t>
                </a:r>
                <a:r>
                  <a:rPr lang="ko-KR" altLang="en-US" sz="1600" b="1" dirty="0"/>
                  <a:t>현재뿐 아니라 과거 시점에 사용된 같은 가중치 </a:t>
                </a:r>
                <a:r>
                  <a:rPr lang="en-US" altLang="ko-KR" sz="1600" b="1" dirty="0"/>
                  <a:t>W</a:t>
                </a:r>
                <a:r>
                  <a:rPr lang="ko-KR" altLang="en-US" sz="1600" dirty="0"/>
                  <a:t>의 영향까지 모두 포함하여 </a:t>
                </a:r>
                <a:r>
                  <a:rPr lang="ko-KR" altLang="en-US" sz="1600" dirty="0" err="1"/>
                  <a:t>미분되는</a:t>
                </a:r>
                <a:r>
                  <a:rPr lang="ko-KR" altLang="en-US" sz="1600" dirty="0"/>
                  <a:t> 것이다</a:t>
                </a:r>
                <a:r>
                  <a:rPr lang="en-US" altLang="ko-KR" sz="1600" dirty="0"/>
                  <a:t>.</a:t>
                </a:r>
              </a:p>
            </p:txBody>
          </p:sp>
        </mc:Choice>
        <mc:Fallback xmlns="">
          <p:sp>
            <p:nvSpPr>
              <p:cNvPr id="21" name="내용 개체 틀 4">
                <a:extLst>
                  <a:ext uri="{FF2B5EF4-FFF2-40B4-BE49-F238E27FC236}">
                    <a16:creationId xmlns:a16="http://schemas.microsoft.com/office/drawing/2014/main" id="{E7512DDB-3AED-9766-E2E1-3CEA0B0A2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73" y="1067113"/>
                <a:ext cx="8451138" cy="5472665"/>
              </a:xfrm>
              <a:prstGeom prst="rect">
                <a:avLst/>
              </a:prstGeom>
              <a:blipFill>
                <a:blip r:embed="rId2"/>
                <a:stretch>
                  <a:fillRect b="-22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45344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7113E-9AA0-724C-3B8C-4AF31C059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D567DD-3539-142E-4D37-D092F8A78E2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6781" y="145401"/>
            <a:ext cx="8107710" cy="800724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순환 신경망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(RNN)</a:t>
            </a:r>
            <a:endParaRPr lang="ko-KR" altLang="en-US" dirty="0"/>
          </a:p>
        </p:txBody>
      </p:sp>
      <p:sp>
        <p:nvSpPr>
          <p:cNvPr id="21" name="내용 개체 틀 4">
            <a:extLst>
              <a:ext uri="{FF2B5EF4-FFF2-40B4-BE49-F238E27FC236}">
                <a16:creationId xmlns:a16="http://schemas.microsoft.com/office/drawing/2014/main" id="{51FEB1FA-8FC0-B7FB-A4DA-A086DD5C9CCF}"/>
              </a:ext>
            </a:extLst>
          </p:cNvPr>
          <p:cNvSpPr txBox="1">
            <a:spLocks/>
          </p:cNvSpPr>
          <p:nvPr/>
        </p:nvSpPr>
        <p:spPr>
          <a:xfrm>
            <a:off x="326173" y="951899"/>
            <a:ext cx="8105496" cy="161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ko-KR" altLang="en-US" dirty="0"/>
              <a:t>아래식에서 </a:t>
            </a:r>
            <a:r>
              <a:rPr lang="en-US" altLang="ko-KR" dirty="0"/>
              <a:t>(          )</a:t>
            </a:r>
            <a:r>
              <a:rPr lang="ko-KR" altLang="en-US" dirty="0"/>
              <a:t>와</a:t>
            </a:r>
            <a:r>
              <a:rPr lang="en-US" altLang="ko-KR" dirty="0"/>
              <a:t> (          )</a:t>
            </a:r>
            <a:r>
              <a:rPr lang="ko-KR" altLang="en-US" dirty="0"/>
              <a:t>를 </a:t>
            </a:r>
            <a:r>
              <a:rPr lang="ko-KR" altLang="en-US" b="1" dirty="0">
                <a:solidFill>
                  <a:srgbClr val="0070C0"/>
                </a:solidFill>
              </a:rPr>
              <a:t>합산하는 이유는 </a:t>
            </a:r>
            <a:r>
              <a:rPr lang="en-US" altLang="ko-KR" b="1" dirty="0">
                <a:solidFill>
                  <a:srgbClr val="0070C0"/>
                </a:solidFill>
              </a:rPr>
              <a:t>RNN</a:t>
            </a:r>
            <a:r>
              <a:rPr lang="ko-KR" altLang="en-US" b="1" dirty="0">
                <a:solidFill>
                  <a:srgbClr val="0070C0"/>
                </a:solidFill>
              </a:rPr>
              <a:t> 파라미터들이 모든 타임스텝에서 공유되기 때문이다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같은 파라미터가 각 타임스텝에서 반복적으로 사용되므로</a:t>
            </a:r>
            <a:r>
              <a:rPr lang="en-US" altLang="ko-KR" dirty="0"/>
              <a:t>, </a:t>
            </a:r>
            <a:r>
              <a:rPr lang="ko-KR" altLang="en-US" dirty="0"/>
              <a:t>각 타임스텝에서의 </a:t>
            </a:r>
            <a:r>
              <a:rPr lang="ko-KR" altLang="en-US" dirty="0" err="1"/>
              <a:t>그래디언트를</a:t>
            </a:r>
            <a:r>
              <a:rPr lang="ko-KR" altLang="en-US" dirty="0"/>
              <a:t> 모두 합산하여 해당 파라미터의 최종 </a:t>
            </a:r>
            <a:r>
              <a:rPr lang="ko-KR" altLang="en-US" dirty="0" err="1"/>
              <a:t>그래디언트를</a:t>
            </a:r>
            <a:r>
              <a:rPr lang="ko-KR" altLang="en-US" dirty="0"/>
              <a:t> 구하는 것이다</a:t>
            </a:r>
            <a:r>
              <a:rPr lang="en-US" altLang="ko-KR" dirty="0"/>
              <a:t>.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7F9744F-57B5-9FC5-C733-9DC90F5A2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113" y="813195"/>
            <a:ext cx="535167" cy="57779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D7CB1A8-E12E-DA91-A687-2C320204E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253" y="887006"/>
            <a:ext cx="535167" cy="490938"/>
          </a:xfrm>
          <a:prstGeom prst="rect">
            <a:avLst/>
          </a:prstGeom>
        </p:spPr>
      </p:pic>
      <p:sp>
        <p:nvSpPr>
          <p:cNvPr id="27" name="내용 개체 틀 4">
            <a:extLst>
              <a:ext uri="{FF2B5EF4-FFF2-40B4-BE49-F238E27FC236}">
                <a16:creationId xmlns:a16="http://schemas.microsoft.com/office/drawing/2014/main" id="{BB19C233-5815-1EEE-925E-4572B7193781}"/>
              </a:ext>
            </a:extLst>
          </p:cNvPr>
          <p:cNvSpPr txBox="1">
            <a:spLocks/>
          </p:cNvSpPr>
          <p:nvPr/>
        </p:nvSpPr>
        <p:spPr>
          <a:xfrm>
            <a:off x="885152" y="3584966"/>
            <a:ext cx="7227574" cy="33004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파라미터 공유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RNN의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파라미터(예: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​)는 각 타임스텝에서 동일한 값을 유지하며, 반복적으로 사용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 따라서 각 타임스텝에서 이 파라미터들이 손실 함수에 미치는 영향이 모두 반영되어야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전체 시퀀스에 대한 기여 반영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하나의 파라미터가 여러 타임스텝에서 쓰이기 때문에, 최종 파라미터 업데이트에는 모든 타임스텝에서 계산된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그래디언트가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포함되어야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 그래야 파라미터가 시퀀스 전체에서 손실을 최소화하는 방향으로 업데이트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BPTT (Backpropagation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Through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Time)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RNN에서는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시간에 따라 손실이 누적되므로, 파라미터의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그래디언트도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누적되는 것이 필요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BPTT에서는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각 타임스텝에서의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그래디언트를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역전파하면서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합산하여 최종적으로 하나의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그래디언트를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만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든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718BB91-B38C-3A1F-76FF-5F30ED0F6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490" y="2487497"/>
            <a:ext cx="2765136" cy="105671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415F503-5180-809F-1997-572861946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8921" y="3584966"/>
            <a:ext cx="748891" cy="24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6594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96781" y="548650"/>
            <a:ext cx="8107710" cy="800724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순환 신경망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(RNN)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971A00-4F71-9D9D-B5E2-A0080465B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022" y="2658923"/>
            <a:ext cx="3102168" cy="362171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BD7B01DF-B0D7-3AC5-B3FF-9C9662705503}"/>
              </a:ext>
            </a:extLst>
          </p:cNvPr>
          <p:cNvGrpSpPr/>
          <p:nvPr/>
        </p:nvGrpSpPr>
        <p:grpSpPr>
          <a:xfrm>
            <a:off x="1403615" y="2944801"/>
            <a:ext cx="2236772" cy="3049961"/>
            <a:chOff x="7652938" y="3333592"/>
            <a:chExt cx="2236772" cy="3049961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0A29B0CD-C017-460B-864A-517F7C230D12}"/>
                </a:ext>
              </a:extLst>
            </p:cNvPr>
            <p:cNvSpPr/>
            <p:nvPr/>
          </p:nvSpPr>
          <p:spPr>
            <a:xfrm>
              <a:off x="7652938" y="4680496"/>
              <a:ext cx="1483659" cy="51286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B261EAC-6467-3569-E885-CF020E0472B0}"/>
                </a:ext>
              </a:extLst>
            </p:cNvPr>
            <p:cNvSpPr/>
            <p:nvPr/>
          </p:nvSpPr>
          <p:spPr>
            <a:xfrm>
              <a:off x="8020808" y="3333592"/>
              <a:ext cx="768012" cy="3043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y</a:t>
              </a:r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0FBD47A-E513-893D-05E7-029288EDE959}"/>
                </a:ext>
              </a:extLst>
            </p:cNvPr>
            <p:cNvSpPr/>
            <p:nvPr/>
          </p:nvSpPr>
          <p:spPr>
            <a:xfrm>
              <a:off x="8013532" y="3685858"/>
              <a:ext cx="768012" cy="3043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2" name="연결선: 구부러짐 11">
              <a:extLst>
                <a:ext uri="{FF2B5EF4-FFF2-40B4-BE49-F238E27FC236}">
                  <a16:creationId xmlns:a16="http://schemas.microsoft.com/office/drawing/2014/main" id="{0D37031E-5E46-9650-D03F-6A7B4DD2BC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01023" y="3512962"/>
              <a:ext cx="7276" cy="304349"/>
            </a:xfrm>
            <a:prstGeom prst="curvedConnector3">
              <a:avLst>
                <a:gd name="adj1" fmla="val -2908767"/>
              </a:avLst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22AB89E-BB50-872C-2319-32F80D6A8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3709" y="3680902"/>
              <a:ext cx="171948" cy="292277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517759F-3C22-D7DE-3A1A-3DEAE4C94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95951" y="3529661"/>
              <a:ext cx="793759" cy="274843"/>
            </a:xfrm>
            <a:prstGeom prst="rect">
              <a:avLst/>
            </a:prstGeom>
          </p:spPr>
        </p:pic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A53784DD-A5DD-C693-5B75-D45F30E0F3B7}"/>
                </a:ext>
              </a:extLst>
            </p:cNvPr>
            <p:cNvSpPr/>
            <p:nvPr/>
          </p:nvSpPr>
          <p:spPr>
            <a:xfrm>
              <a:off x="7857998" y="5792987"/>
              <a:ext cx="1037326" cy="590566"/>
            </a:xfrm>
            <a:prstGeom prst="ellipse">
              <a:avLst/>
            </a:prstGeom>
            <a:solidFill>
              <a:srgbClr val="F7B3E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B4166140-2F86-BCE1-12AB-B66DC02A724E}"/>
                </a:ext>
              </a:extLst>
            </p:cNvPr>
            <p:cNvCxnSpPr>
              <a:cxnSpLocks/>
              <a:stCxn id="15" idx="0"/>
              <a:endCxn id="9" idx="2"/>
            </p:cNvCxnSpPr>
            <p:nvPr/>
          </p:nvCxnSpPr>
          <p:spPr>
            <a:xfrm flipV="1">
              <a:off x="8376661" y="5193356"/>
              <a:ext cx="18107" cy="59963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0828EDD0-2435-38F2-2B36-5CE61E8D004B}"/>
                </a:ext>
              </a:extLst>
            </p:cNvPr>
            <p:cNvCxnSpPr>
              <a:cxnSpLocks/>
              <a:stCxn id="9" idx="0"/>
              <a:endCxn id="11" idx="2"/>
            </p:cNvCxnSpPr>
            <p:nvPr/>
          </p:nvCxnSpPr>
          <p:spPr>
            <a:xfrm flipV="1">
              <a:off x="8394768" y="3990207"/>
              <a:ext cx="2770" cy="69028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3B66909-30EC-7A7B-2E3A-B1158D4AB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23095" y="4010867"/>
              <a:ext cx="467321" cy="393798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9BA0E7C-C7A1-51EC-B0A0-7C6E49BB7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90777" y="5341976"/>
              <a:ext cx="460263" cy="35776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91EB22A-3F00-4A72-2661-6DF89AD83D24}"/>
                </a:ext>
              </a:extLst>
            </p:cNvPr>
            <p:cNvSpPr txBox="1"/>
            <p:nvPr/>
          </p:nvSpPr>
          <p:spPr>
            <a:xfrm>
              <a:off x="8148136" y="4804021"/>
              <a:ext cx="646436" cy="32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h </a:t>
              </a:r>
              <a:r>
                <a:rPr lang="en-US" altLang="ko-KR" sz="2000" b="1" i="1" baseline="-250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</a:t>
              </a:r>
              <a:endParaRPr lang="ko-KR" altLang="en-US" sz="2000" b="1" i="1" baseline="-25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7E674-C64E-FF68-61C5-A0AAECC491DF}"/>
                </a:ext>
              </a:extLst>
            </p:cNvPr>
            <p:cNvSpPr txBox="1"/>
            <p:nvPr/>
          </p:nvSpPr>
          <p:spPr>
            <a:xfrm>
              <a:off x="8169151" y="5921284"/>
              <a:ext cx="646436" cy="32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x </a:t>
              </a:r>
              <a:r>
                <a:rPr lang="en-US" altLang="ko-KR" sz="2000" b="1" i="1" baseline="-250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</a:t>
              </a:r>
              <a:endParaRPr lang="ko-KR" altLang="en-US" sz="2000" b="1" i="1" baseline="-25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8627505C-4A4D-50A6-837E-90D46C8B1857}"/>
                </a:ext>
              </a:extLst>
            </p:cNvPr>
            <p:cNvCxnSpPr>
              <a:stCxn id="9" idx="3"/>
              <a:endCxn id="9" idx="1"/>
            </p:cNvCxnSpPr>
            <p:nvPr/>
          </p:nvCxnSpPr>
          <p:spPr>
            <a:xfrm flipH="1">
              <a:off x="7652938" y="4936926"/>
              <a:ext cx="1483659" cy="12700"/>
            </a:xfrm>
            <a:prstGeom prst="bentConnector5">
              <a:avLst>
                <a:gd name="adj1" fmla="val -15408"/>
                <a:gd name="adj2" fmla="val -3878976"/>
                <a:gd name="adj3" fmla="val 115408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내용 개체 틀 4">
            <a:extLst>
              <a:ext uri="{FF2B5EF4-FFF2-40B4-BE49-F238E27FC236}">
                <a16:creationId xmlns:a16="http://schemas.microsoft.com/office/drawing/2014/main" id="{53E78705-4B59-51C5-A6AF-85DB870960DA}"/>
              </a:ext>
            </a:extLst>
          </p:cNvPr>
          <p:cNvSpPr txBox="1">
            <a:spLocks/>
          </p:cNvSpPr>
          <p:nvPr/>
        </p:nvSpPr>
        <p:spPr>
          <a:xfrm>
            <a:off x="478573" y="1297541"/>
            <a:ext cx="8413952" cy="1209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r>
              <a:rPr lang="ko-KR" altLang="en-US" dirty="0"/>
              <a:t>학습의 대상</a:t>
            </a:r>
            <a:r>
              <a:rPr lang="en-US" altLang="ko-KR" dirty="0"/>
              <a:t>(parameters):                        </a:t>
            </a:r>
            <a:r>
              <a:rPr lang="en-US" altLang="ko-KR" dirty="0">
                <a:sym typeface="Wingdings" panose="05000000000000000000" pitchFamily="2" charset="2"/>
              </a:rPr>
              <a:t> BPTT</a:t>
            </a:r>
            <a:r>
              <a:rPr lang="ko-KR" altLang="en-US" dirty="0">
                <a:sym typeface="Wingdings" panose="05000000000000000000" pitchFamily="2" charset="2"/>
              </a:rPr>
              <a:t>를 통해 </a:t>
            </a:r>
            <a:r>
              <a:rPr lang="en-US" altLang="ko-KR" dirty="0">
                <a:sym typeface="Wingdings" panose="05000000000000000000" pitchFamily="2" charset="2"/>
              </a:rPr>
              <a:t>gradient(</a:t>
            </a:r>
            <a:r>
              <a:rPr lang="ko-KR" altLang="en-US" dirty="0">
                <a:sym typeface="Wingdings" panose="05000000000000000000" pitchFamily="2" charset="2"/>
              </a:rPr>
              <a:t>기여도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계산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>
              <a:lnSpc>
                <a:spcPct val="200000"/>
              </a:lnSpc>
            </a:pPr>
            <a:r>
              <a:rPr lang="ko-KR" altLang="en-US" dirty="0" err="1">
                <a:sym typeface="Wingdings" panose="05000000000000000000" pitchFamily="2" charset="2"/>
              </a:rPr>
              <a:t>학습률</a:t>
            </a:r>
            <a:r>
              <a:rPr lang="en-US" altLang="ko-KR" dirty="0">
                <a:sym typeface="Wingdings" panose="05000000000000000000" pitchFamily="2" charset="2"/>
              </a:rPr>
              <a:t>(                    ) </a:t>
            </a:r>
            <a:r>
              <a:rPr lang="ko-KR" altLang="en-US" dirty="0">
                <a:sym typeface="Wingdings" panose="05000000000000000000" pitchFamily="2" charset="2"/>
              </a:rPr>
              <a:t>기여도를 얼마나 반영할 것인지 결정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endParaRPr lang="en-US" altLang="ko-KR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29E6008-4F48-1399-8A47-76C955EAFB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7827" y="1502266"/>
            <a:ext cx="1520177" cy="29994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F628A98-5115-50A5-5B7C-3BA3983AFB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9079" y="2073298"/>
            <a:ext cx="1326283" cy="23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5260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96781" y="548650"/>
            <a:ext cx="8107710" cy="800724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순환 신경망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(RNN)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F38994-6895-0A38-B4FA-CB73C96B9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38" y="5675673"/>
            <a:ext cx="6113134" cy="971367"/>
          </a:xfrm>
          <a:prstGeom prst="rect">
            <a:avLst/>
          </a:prstGeom>
        </p:spPr>
      </p:pic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85FE8E82-DB70-4108-68DF-6470D19662C4}"/>
              </a:ext>
            </a:extLst>
          </p:cNvPr>
          <p:cNvSpPr txBox="1">
            <a:spLocks/>
          </p:cNvSpPr>
          <p:nvPr/>
        </p:nvSpPr>
        <p:spPr>
          <a:xfrm>
            <a:off x="366689" y="1355148"/>
            <a:ext cx="8413952" cy="31683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ko-KR" altLang="en-US" dirty="0"/>
              <a:t>순환신경망 한계점</a:t>
            </a: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r>
              <a:rPr lang="ko-KR" altLang="en-US" dirty="0"/>
              <a:t>   </a:t>
            </a:r>
            <a:r>
              <a:rPr lang="en-US" altLang="ko-KR" dirty="0"/>
              <a:t>- </a:t>
            </a:r>
            <a:r>
              <a:rPr lang="ko-KR" altLang="en-US" dirty="0">
                <a:solidFill>
                  <a:srgbClr val="0070C0"/>
                </a:solidFill>
              </a:rPr>
              <a:t>장기 의존성 문제</a:t>
            </a:r>
            <a:r>
              <a:rPr lang="en-US" altLang="ko-KR" dirty="0">
                <a:solidFill>
                  <a:srgbClr val="0070C0"/>
                </a:solidFill>
              </a:rPr>
              <a:t>(long-term dependency problem): </a:t>
            </a:r>
            <a:r>
              <a:rPr lang="ko-KR" altLang="en-US" b="1" dirty="0">
                <a:solidFill>
                  <a:srgbClr val="0070C0"/>
                </a:solidFill>
              </a:rPr>
              <a:t>모델이 과거의 정보를 길게 </a:t>
            </a:r>
            <a:endParaRPr lang="en-US" altLang="ko-KR" b="1" dirty="0">
              <a:solidFill>
                <a:srgbClr val="0070C0"/>
              </a:solidFill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0070C0"/>
                </a:solidFill>
              </a:rPr>
              <a:t>    </a:t>
            </a:r>
            <a:r>
              <a:rPr lang="ko-KR" altLang="en-US" b="1" dirty="0">
                <a:solidFill>
                  <a:srgbClr val="0070C0"/>
                </a:solidFill>
              </a:rPr>
              <a:t>기억하는 데 어려움을 겪는 현상을 말함</a:t>
            </a:r>
            <a:r>
              <a:rPr lang="en-US" altLang="ko-KR" b="1" dirty="0">
                <a:solidFill>
                  <a:srgbClr val="0070C0"/>
                </a:solidFill>
              </a:rPr>
              <a:t>, Sequency</a:t>
            </a:r>
            <a:r>
              <a:rPr lang="ko-KR" altLang="en-US" b="1" dirty="0">
                <a:solidFill>
                  <a:srgbClr val="0070C0"/>
                </a:solidFill>
              </a:rPr>
              <a:t>의 길이가 길어질수록 과거 정보 </a:t>
            </a:r>
            <a:endParaRPr lang="en-US" altLang="ko-KR" b="1" dirty="0">
              <a:solidFill>
                <a:srgbClr val="0070C0"/>
              </a:solidFill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0070C0"/>
                </a:solidFill>
              </a:rPr>
              <a:t>    </a:t>
            </a:r>
            <a:r>
              <a:rPr lang="ko-KR" altLang="en-US" b="1" dirty="0">
                <a:solidFill>
                  <a:srgbClr val="0070C0"/>
                </a:solidFill>
              </a:rPr>
              <a:t>학습에 어려움 발생</a:t>
            </a:r>
            <a:endParaRPr lang="en-US" altLang="ko-KR" b="1" dirty="0">
              <a:solidFill>
                <a:srgbClr val="0070C0"/>
              </a:solidFill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/>
              <a:t>     . </a:t>
            </a:r>
            <a:r>
              <a:rPr lang="ko-KR" altLang="en-US" dirty="0"/>
              <a:t>기울기 소실</a:t>
            </a:r>
            <a:r>
              <a:rPr lang="en-US" altLang="ko-KR" dirty="0"/>
              <a:t>(vanishing gradient)</a:t>
            </a: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/>
              <a:t>   - Gradient</a:t>
            </a:r>
            <a:r>
              <a:rPr lang="ko-KR" altLang="en-US" dirty="0"/>
              <a:t>는 </a:t>
            </a:r>
            <a:r>
              <a:rPr lang="en-US" altLang="ko-KR" dirty="0"/>
              <a:t>chain rule</a:t>
            </a:r>
            <a:r>
              <a:rPr lang="ko-KR" altLang="en-US" dirty="0"/>
              <a:t>에 의해 계산되며 이때 </a:t>
            </a: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/>
              <a:t>     * </a:t>
            </a:r>
            <a:r>
              <a:rPr lang="ko-KR" altLang="en-US" dirty="0"/>
              <a:t>장기 과거데이터 </a:t>
            </a:r>
            <a:r>
              <a:rPr lang="en-US" altLang="ko-KR" i="1" dirty="0"/>
              <a:t>h</a:t>
            </a:r>
            <a:r>
              <a:rPr lang="en-US" altLang="ko-KR" i="1" baseline="-25000" dirty="0"/>
              <a:t>100</a:t>
            </a:r>
            <a:r>
              <a:rPr lang="ko-KR" altLang="en-US" dirty="0"/>
              <a:t>는 </a:t>
            </a:r>
            <a:r>
              <a:rPr lang="en-US" altLang="ko-KR" i="1" dirty="0"/>
              <a:t>h</a:t>
            </a:r>
            <a:r>
              <a:rPr lang="en-US" altLang="ko-KR" i="1" baseline="-25000" dirty="0"/>
              <a:t>99 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i="1" dirty="0"/>
              <a:t>h</a:t>
            </a:r>
            <a:r>
              <a:rPr lang="en-US" altLang="ko-KR" i="1" baseline="-25000" dirty="0"/>
              <a:t>99</a:t>
            </a:r>
            <a:r>
              <a:rPr lang="ko-KR" altLang="en-US" i="1" baseline="-25000" dirty="0"/>
              <a:t>는</a:t>
            </a:r>
            <a:r>
              <a:rPr lang="en-US" altLang="ko-KR" i="1" baseline="-25000" dirty="0"/>
              <a:t> </a:t>
            </a:r>
            <a:r>
              <a:rPr lang="en-US" altLang="ko-KR" i="1" dirty="0"/>
              <a:t>h</a:t>
            </a:r>
            <a:r>
              <a:rPr lang="en-US" altLang="ko-KR" i="1" baseline="-25000" dirty="0"/>
              <a:t>98 , ….</a:t>
            </a:r>
            <a:r>
              <a:rPr lang="ko-KR" altLang="en-US" i="1" baseline="-25000" dirty="0"/>
              <a:t> </a:t>
            </a:r>
            <a:r>
              <a:rPr lang="en-US" altLang="ko-KR" i="1" baseline="-25000" dirty="0"/>
              <a:t>,</a:t>
            </a:r>
            <a:r>
              <a:rPr lang="ko-KR" altLang="en-US" dirty="0"/>
              <a:t>의</a:t>
            </a:r>
            <a:r>
              <a:rPr lang="ko-KR" altLang="en-US" baseline="-25000" dirty="0"/>
              <a:t> </a:t>
            </a:r>
            <a:r>
              <a:rPr lang="ko-KR" altLang="en-US" dirty="0"/>
              <a:t>형태 라면  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8722D4-ABDC-B3BC-8096-01DD80061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891" y="3601821"/>
            <a:ext cx="2189066" cy="2615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EA0ACE9-A6A0-002C-D7A3-65A905FBE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842" y="4704008"/>
            <a:ext cx="7164315" cy="74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4759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58BBBAE8-E3FE-0DBC-F872-A74D8294EBCD}"/>
              </a:ext>
            </a:extLst>
          </p:cNvPr>
          <p:cNvSpPr txBox="1">
            <a:spLocks/>
          </p:cNvSpPr>
          <p:nvPr/>
        </p:nvSpPr>
        <p:spPr>
          <a:xfrm>
            <a:off x="649181" y="381603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순환 신경망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(RNN)</a:t>
            </a:r>
            <a:endParaRPr lang="ko-KR" altLang="en-US" dirty="0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F8A044B4-AC3B-DBF6-066F-F61826D4DA13}"/>
              </a:ext>
            </a:extLst>
          </p:cNvPr>
          <p:cNvSpPr txBox="1">
            <a:spLocks/>
          </p:cNvSpPr>
          <p:nvPr/>
        </p:nvSpPr>
        <p:spPr>
          <a:xfrm>
            <a:off x="268567" y="1182327"/>
            <a:ext cx="8681565" cy="54150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r>
              <a:rPr lang="ko-KR" altLang="en-US" sz="1800" dirty="0">
                <a:latin typeface="KoPub돋움체_Pro Light" pitchFamily="18" charset="-127"/>
                <a:ea typeface="KoPub돋움체_Pro Light" pitchFamily="18" charset="-127"/>
              </a:rPr>
              <a:t>절단된</a:t>
            </a:r>
            <a:r>
              <a:rPr lang="en-US" altLang="ko-KR" sz="1800" dirty="0">
                <a:latin typeface="KoPub돋움체_Pro Light" pitchFamily="18" charset="-127"/>
                <a:ea typeface="KoPub돋움체_Pro Light" pitchFamily="18" charset="-127"/>
              </a:rPr>
              <a:t>(Truncated</a:t>
            </a:r>
            <a:r>
              <a:rPr lang="ko-KR" altLang="en-US" sz="1800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sz="1800" dirty="0">
                <a:latin typeface="KoPub돋움체_Pro Light" pitchFamily="18" charset="-127"/>
                <a:ea typeface="KoPub돋움체_Pro Light" pitchFamily="18" charset="-127"/>
              </a:rPr>
              <a:t>BPTT)</a:t>
            </a:r>
          </a:p>
          <a:p>
            <a:pPr>
              <a:lnSpc>
                <a:spcPct val="200000"/>
              </a:lnSpc>
            </a:pP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792CAD5-E81D-B0E9-A572-F3FAB54C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839" y="1758397"/>
            <a:ext cx="8455935" cy="4478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BPTT는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시퀀스 데이터 처리에 사용되는 기법으로, 전통적인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BPTT의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변형으로,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다음과 같은 방식으로 작동</a:t>
            </a:r>
            <a:r>
              <a:rPr lang="ko-KR" altLang="en-US" sz="1600" dirty="0">
                <a:latin typeface="Arial" panose="020B0604020202020204" pitchFamily="34" charset="0"/>
              </a:rPr>
              <a:t>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다: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전통적인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BPTT의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문제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전통적인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BPTT는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시퀀스 데이터의 모든 타임스텝에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대해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Gradient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를 계산. 이 과정은 긴 시퀀스에 대해 계산 비용이 매우 높고,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dirty="0">
                <a:latin typeface="Arial" panose="020B0604020202020204" pitchFamily="34" charset="0"/>
              </a:rPr>
              <a:t>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메모리 사용량이 많다. 또한, 긴 시퀀스에서는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Gradient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Vanishing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또는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Gradient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Explosion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문제가 발생할 수 있다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BPTT의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접근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트렁케이티드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BPTT는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전체 시퀀스 대신에 일정 길이의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dirty="0">
                <a:solidFill>
                  <a:srgbClr val="FF0000"/>
                </a:solidFill>
                <a:latin typeface="Arial" panose="020B0604020202020204" pitchFamily="34" charset="0"/>
              </a:rPr>
              <a:t>    </a:t>
            </a:r>
            <a:r>
              <a:rPr lang="ko-KR" altLang="en-US" sz="1600" dirty="0">
                <a:solidFill>
                  <a:srgbClr val="FF0000"/>
                </a:solidFill>
                <a:ea typeface="KoPub돋움체_Pro Light" pitchFamily="18" charset="-127"/>
              </a:rPr>
              <a:t>하위 시퀀스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에 대해서만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Gradient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를 계산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다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예를 들어, 전체 시퀀스가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dirty="0">
                <a:latin typeface="Arial" panose="020B0604020202020204" pitchFamily="34" charset="0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1000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타임스텝이라면, 50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타임스텝만을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고려하여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Gradient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를 계산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dirty="0">
                <a:latin typeface="Arial" panose="020B0604020202020204" pitchFamily="34" charset="0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이를 통해 계산 복잡도와 메모리 사용을 줄일 수 있다.</a:t>
            </a:r>
          </a:p>
        </p:txBody>
      </p:sp>
    </p:spTree>
    <p:extLst>
      <p:ext uri="{BB962C8B-B14F-4D97-AF65-F5344CB8AC3E}">
        <p14:creationId xmlns:p14="http://schemas.microsoft.com/office/powerpoint/2010/main" val="3548029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58BBBAE8-E3FE-0DBC-F872-A74D8294EBCD}"/>
              </a:ext>
            </a:extLst>
          </p:cNvPr>
          <p:cNvSpPr txBox="1">
            <a:spLocks/>
          </p:cNvSpPr>
          <p:nvPr/>
        </p:nvSpPr>
        <p:spPr>
          <a:xfrm>
            <a:off x="649181" y="381603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순환 신경망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(RNN)</a:t>
            </a:r>
            <a:endParaRPr lang="ko-KR" altLang="en-US" dirty="0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F8A044B4-AC3B-DBF6-066F-F61826D4DA13}"/>
              </a:ext>
            </a:extLst>
          </p:cNvPr>
          <p:cNvSpPr txBox="1">
            <a:spLocks/>
          </p:cNvSpPr>
          <p:nvPr/>
        </p:nvSpPr>
        <p:spPr>
          <a:xfrm>
            <a:off x="268567" y="1239934"/>
            <a:ext cx="8681565" cy="54150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r>
              <a:rPr lang="ko-KR" altLang="en-US" sz="1800" dirty="0">
                <a:latin typeface="KoPub돋움체_Pro Light" pitchFamily="18" charset="-127"/>
                <a:ea typeface="KoPub돋움체_Pro Light" pitchFamily="18" charset="-127"/>
              </a:rPr>
              <a:t>절단된</a:t>
            </a:r>
            <a:r>
              <a:rPr lang="en-US" altLang="ko-KR" sz="1800" dirty="0">
                <a:latin typeface="KoPub돋움체_Pro Light" pitchFamily="18" charset="-127"/>
                <a:ea typeface="KoPub돋움체_Pro Light" pitchFamily="18" charset="-127"/>
              </a:rPr>
              <a:t>(Truncated)</a:t>
            </a:r>
            <a:r>
              <a:rPr lang="ko-KR" altLang="en-US" sz="1800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sz="1800" dirty="0">
                <a:latin typeface="KoPub돋움체_Pro Light" pitchFamily="18" charset="-127"/>
                <a:ea typeface="KoPub돋움체_Pro Light" pitchFamily="18" charset="-127"/>
              </a:rPr>
              <a:t>BPTT</a:t>
            </a:r>
          </a:p>
          <a:p>
            <a:pPr lvl="1">
              <a:lnSpc>
                <a:spcPct val="200000"/>
              </a:lnSpc>
            </a:pPr>
            <a:endParaRPr lang="en-US" altLang="ko-KR" sz="1800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792CAD5-E81D-B0E9-A572-F3FAB54C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844" y="1858223"/>
            <a:ext cx="7443063" cy="373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Gradient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의 추정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TBPTT는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전체 시퀀스의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Gradient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를 직접 계산하지 않고,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하부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시퀀스에 대한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Gradient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만을 계산하여 가중치를 업데이트</a:t>
            </a:r>
            <a:r>
              <a:rPr lang="ko-KR" altLang="en-US" sz="1600" dirty="0">
                <a:latin typeface="Arial" panose="020B0604020202020204" pitchFamily="34" charset="0"/>
              </a:rPr>
              <a:t>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dirty="0">
                <a:latin typeface="Arial" panose="020B0604020202020204" pitchFamily="34" charset="0"/>
              </a:rPr>
              <a:t>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이는 정확한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Gradient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계산이 아니라 근사치를 사용한다는 의미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이며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dirty="0">
                <a:latin typeface="Arial" panose="020B0604020202020204" pitchFamily="34" charset="0"/>
              </a:rPr>
              <a:t>  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하부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시퀀스의 길이를 설정함으로써, 실제로는 긴 시퀀스의 효과를 부분적으로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dirty="0">
                <a:latin typeface="Arial" panose="020B0604020202020204" pitchFamily="34" charset="0"/>
              </a:rPr>
              <a:t>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반영하는 것일 뿐 전체를 완벽히 반영하지는 못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장점과 단점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BPTT는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메모리와 계산 자원을 절약할 수 있는 장점이 있지만,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dirty="0">
                <a:latin typeface="Arial" panose="020B0604020202020204" pitchFamily="34" charset="0"/>
              </a:rPr>
              <a:t>  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하부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시퀀스 길이의 선택에 따라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Gradient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의 정확도에 영향을 미칠 수 있다.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dirty="0">
                <a:latin typeface="Arial" panose="020B0604020202020204" pitchFamily="34" charset="0"/>
              </a:rPr>
              <a:t>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너무 짧은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하부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시퀀스는 장기 의존성(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long-term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dependencies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)을 제대로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dirty="0">
                <a:latin typeface="Arial" panose="020B0604020202020204" pitchFamily="34" charset="0"/>
              </a:rPr>
              <a:t>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반영하지 못할 수 있다.</a:t>
            </a:r>
          </a:p>
        </p:txBody>
      </p:sp>
    </p:spTree>
    <p:extLst>
      <p:ext uri="{BB962C8B-B14F-4D97-AF65-F5344CB8AC3E}">
        <p14:creationId xmlns:p14="http://schemas.microsoft.com/office/powerpoint/2010/main" val="20717966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58BBBAE8-E3FE-0DBC-F872-A74D8294EBCD}"/>
              </a:ext>
            </a:extLst>
          </p:cNvPr>
          <p:cNvSpPr txBox="1">
            <a:spLocks/>
          </p:cNvSpPr>
          <p:nvPr/>
        </p:nvSpPr>
        <p:spPr>
          <a:xfrm>
            <a:off x="649181" y="323996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순환 신경망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(RNN)</a:t>
            </a:r>
            <a:endParaRPr lang="ko-KR" altLang="en-US" dirty="0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F8A044B4-AC3B-DBF6-066F-F61826D4DA13}"/>
              </a:ext>
            </a:extLst>
          </p:cNvPr>
          <p:cNvSpPr txBox="1">
            <a:spLocks/>
          </p:cNvSpPr>
          <p:nvPr/>
        </p:nvSpPr>
        <p:spPr>
          <a:xfrm>
            <a:off x="268567" y="1239933"/>
            <a:ext cx="8681565" cy="5472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KoPub돋움체_Pro Light" pitchFamily="18" charset="-127"/>
                <a:ea typeface="KoPub돋움체_Pro Light" pitchFamily="18" charset="-127"/>
              </a:rPr>
              <a:t>절단된</a:t>
            </a:r>
            <a:r>
              <a:rPr lang="en-US" altLang="ko-KR" sz="1800" dirty="0">
                <a:latin typeface="KoPub돋움체_Pro Light" pitchFamily="18" charset="-127"/>
                <a:ea typeface="KoPub돋움체_Pro Light" pitchFamily="18" charset="-127"/>
              </a:rPr>
              <a:t>(Truncated)</a:t>
            </a:r>
            <a:r>
              <a:rPr lang="ko-KR" altLang="en-US" sz="1800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sz="1800" dirty="0">
                <a:latin typeface="KoPub돋움체_Pro Light" pitchFamily="18" charset="-127"/>
                <a:ea typeface="KoPub돋움체_Pro Light" pitchFamily="18" charset="-127"/>
              </a:rPr>
              <a:t>BPTT</a:t>
            </a:r>
          </a:p>
          <a:p>
            <a:pPr lvl="2">
              <a:lnSpc>
                <a:spcPct val="150000"/>
              </a:lnSpc>
            </a:pPr>
            <a:r>
              <a:rPr lang="ko-KR" altLang="en-US" sz="1600" dirty="0">
                <a:ea typeface="KoPub돋움체_Pro Light" pitchFamily="18" charset="-127"/>
              </a:rPr>
              <a:t>시계열 데이터를 위해 입력 데이터는 동일한 시간 간격으로 겹치는 하위 시퀀스로 나뉜다</a:t>
            </a:r>
            <a:r>
              <a:rPr lang="en-US" altLang="ko-KR" sz="1600" dirty="0">
                <a:ea typeface="KoPub돋움체_Pro Light" pitchFamily="18" charset="-127"/>
              </a:rPr>
              <a:t>. </a:t>
            </a:r>
            <a:r>
              <a:rPr lang="ko-KR" altLang="en-US" sz="1600" dirty="0">
                <a:ea typeface="KoPub돋움체_Pro Light" pitchFamily="18" charset="-127"/>
              </a:rPr>
              <a:t>각 하위 시퀀스는 연속된 타임스텝</a:t>
            </a:r>
            <a:r>
              <a:rPr lang="en-US" altLang="ko-KR" sz="1600" dirty="0">
                <a:ea typeface="KoPub돋움체_Pro Light" pitchFamily="18" charset="-127"/>
              </a:rPr>
              <a:t>(lookback) </a:t>
            </a:r>
            <a:r>
              <a:rPr lang="ko-KR" altLang="en-US" sz="1600" dirty="0">
                <a:ea typeface="KoPub돋움체_Pro Light" pitchFamily="18" charset="-127"/>
              </a:rPr>
              <a:t>수만큼 포함하며</a:t>
            </a:r>
            <a:r>
              <a:rPr lang="en-US" altLang="ko-KR" sz="1600" dirty="0">
                <a:ea typeface="KoPub돋움체_Pro Light" pitchFamily="18" charset="-127"/>
              </a:rPr>
              <a:t>, </a:t>
            </a:r>
            <a:r>
              <a:rPr lang="ko-KR" altLang="en-US" sz="1600" dirty="0">
                <a:ea typeface="KoPub돋움체_Pro Light" pitchFamily="18" charset="-127"/>
              </a:rPr>
              <a:t>하나의 학습 샘플을 구성한다</a:t>
            </a:r>
            <a:r>
              <a:rPr lang="en-US" altLang="ko-KR" sz="1600" dirty="0">
                <a:ea typeface="KoPub돋움체_Pro Light" pitchFamily="18" charset="-127"/>
              </a:rPr>
              <a:t>.</a:t>
            </a:r>
          </a:p>
          <a:p>
            <a:pPr lvl="2">
              <a:lnSpc>
                <a:spcPct val="150000"/>
              </a:lnSpc>
            </a:pPr>
            <a:r>
              <a:rPr lang="ko-KR" altLang="en-US" sz="1600" dirty="0">
                <a:ea typeface="KoPub돋움체_Pro Light" pitchFamily="18" charset="-127"/>
              </a:rPr>
              <a:t>훈련 중에는 </a:t>
            </a:r>
            <a:r>
              <a:rPr lang="en-US" altLang="ko-KR" sz="1600" dirty="0">
                <a:ea typeface="KoPub돋움체_Pro Light" pitchFamily="18" charset="-127"/>
              </a:rPr>
              <a:t>TBPTT</a:t>
            </a:r>
            <a:r>
              <a:rPr lang="ko-KR" altLang="en-US" sz="1600" dirty="0">
                <a:ea typeface="KoPub돋움체_Pro Light" pitchFamily="18" charset="-127"/>
              </a:rPr>
              <a:t>가 각 샘플</a:t>
            </a:r>
            <a:r>
              <a:rPr lang="en-US" altLang="ko-KR" sz="1600" dirty="0">
                <a:ea typeface="KoPub돋움체_Pro Light" pitchFamily="18" charset="-127"/>
              </a:rPr>
              <a:t>(</a:t>
            </a:r>
            <a:r>
              <a:rPr lang="ko-KR" altLang="en-US" sz="1600" dirty="0">
                <a:ea typeface="KoPub돋움체_Pro Light" pitchFamily="18" charset="-127"/>
              </a:rPr>
              <a:t>하위 시퀀스</a:t>
            </a:r>
            <a:r>
              <a:rPr lang="en-US" altLang="ko-KR" sz="1600" dirty="0">
                <a:ea typeface="KoPub돋움체_Pro Light" pitchFamily="18" charset="-127"/>
              </a:rPr>
              <a:t>)</a:t>
            </a:r>
            <a:r>
              <a:rPr lang="ko-KR" altLang="en-US" sz="1600" dirty="0">
                <a:ea typeface="KoPub돋움체_Pro Light" pitchFamily="18" charset="-127"/>
              </a:rPr>
              <a:t>에 대해 </a:t>
            </a:r>
            <a:r>
              <a:rPr lang="en-US" altLang="ko-KR" sz="1600" dirty="0">
                <a:ea typeface="KoPub돋움체_Pro Light" pitchFamily="18" charset="-127"/>
              </a:rPr>
              <a:t>lookback(</a:t>
            </a:r>
            <a:r>
              <a:rPr lang="ko-KR" altLang="en-US" sz="1600" dirty="0">
                <a:ea typeface="KoPub돋움체_Pro Light" pitchFamily="18" charset="-127"/>
              </a:rPr>
              <a:t>타임스텝</a:t>
            </a:r>
            <a:r>
              <a:rPr lang="en-US" altLang="ko-KR" sz="1600" dirty="0">
                <a:ea typeface="KoPub돋움체_Pro Light" pitchFamily="18" charset="-127"/>
              </a:rPr>
              <a:t>)</a:t>
            </a:r>
            <a:r>
              <a:rPr lang="ko-KR" altLang="en-US" sz="1600" dirty="0">
                <a:ea typeface="KoPub돋움체_Pro Light" pitchFamily="18" charset="-127"/>
              </a:rPr>
              <a:t> 동안 수행된다</a:t>
            </a:r>
            <a:r>
              <a:rPr lang="en-US" altLang="ko-KR" sz="1600" dirty="0">
                <a:ea typeface="KoPub돋움체_Pro Light" pitchFamily="18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ko-KR" sz="1600" dirty="0">
                <a:ea typeface="KoPub돋움체_Pro Light" pitchFamily="18" charset="-127"/>
              </a:rPr>
              <a:t>	*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계열 모델링에서, 예측은 과거의 데이터를 기반으로 이루어지며,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lookback은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ko-KR" sz="1600" dirty="0">
                <a:solidFill>
                  <a:srgbClr val="0070C0"/>
                </a:solidFill>
                <a:latin typeface="Arial" panose="020B0604020202020204" pitchFamily="34" charset="0"/>
              </a:rPr>
              <a:t>                 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모델이 참조하는 과거 타임스텝의 수를 나타</a:t>
            </a:r>
            <a:r>
              <a:rPr kumimoji="0" lang="ko-KR" altLang="en-US" sz="160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낸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다.</a:t>
            </a:r>
          </a:p>
          <a:p>
            <a:pPr marL="973138" lvl="3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en-US" altLang="ko-KR" sz="100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예를 들어, 3일간의 주식 가격 데이터를 사용하여 내일의 주식 가격을 예측하려면, 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973138" lvl="3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ko-KR" sz="1600" dirty="0">
                <a:solidFill>
                  <a:srgbClr val="0070C0"/>
                </a:solidFill>
                <a:latin typeface="Arial" panose="020B0604020202020204" pitchFamily="34" charset="0"/>
              </a:rPr>
              <a:t>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lookback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3은 과거 3일간의 데이터를 사용하여 모델을 학습하고 예측을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 </a:t>
            </a:r>
          </a:p>
          <a:p>
            <a:pPr marL="973138" lvl="3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ko-KR" sz="1600" dirty="0">
                <a:solidFill>
                  <a:srgbClr val="0070C0"/>
                </a:solidFill>
                <a:latin typeface="Arial" panose="020B0604020202020204" pitchFamily="34" charset="0"/>
              </a:rPr>
              <a:t> 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진행한다는 의미</a:t>
            </a:r>
            <a:r>
              <a:rPr kumimoji="0" lang="ko-KR" altLang="en-US" sz="160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임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</a:t>
            </a:r>
            <a:endParaRPr lang="en-US" altLang="ko-KR" sz="1600" dirty="0">
              <a:solidFill>
                <a:srgbClr val="0070C0"/>
              </a:solidFill>
              <a:ea typeface="KoPub돋움체_Pro Light" pitchFamily="18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600" dirty="0">
                <a:ea typeface="KoPub돋움체_Pro Light" pitchFamily="18" charset="-127"/>
              </a:rPr>
              <a:t> RNN </a:t>
            </a:r>
            <a:r>
              <a:rPr lang="ko-KR" altLang="en-US" sz="1600" dirty="0">
                <a:ea typeface="KoPub돋움체_Pro Light" pitchFamily="18" charset="-127"/>
              </a:rPr>
              <a:t>입력 데이터는 </a:t>
            </a:r>
            <a:r>
              <a:rPr lang="en-US" altLang="ko-KR" sz="1600" dirty="0">
                <a:ea typeface="KoPub돋움체_Pro Light" pitchFamily="18" charset="-127"/>
              </a:rPr>
              <a:t>(</a:t>
            </a:r>
            <a:r>
              <a:rPr lang="ko-KR" altLang="en-US" sz="1600" dirty="0">
                <a:ea typeface="KoPub돋움체_Pro Light" pitchFamily="18" charset="-127"/>
              </a:rPr>
              <a:t>배치 크기</a:t>
            </a:r>
            <a:r>
              <a:rPr lang="en-US" altLang="ko-KR" sz="1600" dirty="0">
                <a:ea typeface="KoPub돋움체_Pro Light" pitchFamily="18" charset="-127"/>
              </a:rPr>
              <a:t>, </a:t>
            </a:r>
            <a:r>
              <a:rPr lang="ko-KR" altLang="en-US" sz="1600" dirty="0">
                <a:ea typeface="KoPub돋움체_Pro Light" pitchFamily="18" charset="-127"/>
              </a:rPr>
              <a:t>타임스텝</a:t>
            </a:r>
            <a:r>
              <a:rPr lang="en-US" altLang="ko-KR" sz="1600" dirty="0">
                <a:ea typeface="KoPub돋움체_Pro Light" pitchFamily="18" charset="-127"/>
              </a:rPr>
              <a:t>, </a:t>
            </a:r>
            <a:r>
              <a:rPr lang="ko-KR" altLang="en-US" sz="1600" dirty="0">
                <a:ea typeface="KoPub돋움체_Pro Light" pitchFamily="18" charset="-127"/>
              </a:rPr>
              <a:t>입력 차원</a:t>
            </a:r>
            <a:r>
              <a:rPr lang="en-US" altLang="ko-KR" sz="1600" dirty="0">
                <a:ea typeface="KoPub돋움체_Pro Light" pitchFamily="18" charset="-127"/>
              </a:rPr>
              <a:t>) </a:t>
            </a:r>
            <a:r>
              <a:rPr lang="ko-KR" altLang="en-US" sz="1600" dirty="0">
                <a:ea typeface="KoPub돋움체_Pro Light" pitchFamily="18" charset="-127"/>
              </a:rPr>
              <a:t>형태의 </a:t>
            </a:r>
            <a:r>
              <a:rPr lang="en-US" altLang="ko-KR" sz="1600" dirty="0">
                <a:ea typeface="KoPub돋움체_Pro Light" pitchFamily="18" charset="-127"/>
              </a:rPr>
              <a:t>3D </a:t>
            </a:r>
            <a:r>
              <a:rPr lang="ko-KR" altLang="en-US" sz="1600" dirty="0" err="1">
                <a:ea typeface="KoPub돋움체_Pro Light" pitchFamily="18" charset="-127"/>
              </a:rPr>
              <a:t>텐서이다</a:t>
            </a:r>
            <a:r>
              <a:rPr lang="en-US" altLang="ko-KR" sz="1600" dirty="0">
                <a:ea typeface="KoPub돋움체_Pro Light" pitchFamily="18" charset="-127"/>
              </a:rPr>
              <a:t>. (Lookback </a:t>
            </a:r>
            <a:r>
              <a:rPr lang="ko-KR" altLang="en-US" sz="1600" dirty="0">
                <a:ea typeface="KoPub돋움체_Pro Light" pitchFamily="18" charset="-127"/>
              </a:rPr>
              <a:t>값은 많은 작업에서 최대 </a:t>
            </a:r>
            <a:r>
              <a:rPr lang="en-US" altLang="ko-KR" sz="1600" dirty="0">
                <a:ea typeface="KoPub돋움체_Pro Light" pitchFamily="18" charset="-127"/>
              </a:rPr>
              <a:t>200</a:t>
            </a:r>
            <a:r>
              <a:rPr lang="ko-KR" altLang="en-US" sz="1600" dirty="0">
                <a:ea typeface="KoPub돋움체_Pro Light" pitchFamily="18" charset="-127"/>
              </a:rPr>
              <a:t>까지 성공적으로 사용</a:t>
            </a:r>
            <a:r>
              <a:rPr lang="en-US" altLang="ko-KR" sz="1600" dirty="0">
                <a:ea typeface="KoPub돋움체_Pro Light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29326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58BBBAE8-E3FE-0DBC-F872-A74D8294EBCD}"/>
              </a:ext>
            </a:extLst>
          </p:cNvPr>
          <p:cNvSpPr txBox="1">
            <a:spLocks/>
          </p:cNvSpPr>
          <p:nvPr/>
        </p:nvSpPr>
        <p:spPr>
          <a:xfrm>
            <a:off x="649181" y="93568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순환 신경망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(RNN)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6899E4-CAFA-8BC1-6A43-A5E4C217B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" y="1061339"/>
            <a:ext cx="9144000" cy="5886803"/>
          </a:xfrm>
          <a:prstGeom prst="rect">
            <a:avLst/>
          </a:prstGeom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B196FB0F-8647-7DB5-D9FA-77C78AC2E582}"/>
              </a:ext>
            </a:extLst>
          </p:cNvPr>
          <p:cNvSpPr txBox="1">
            <a:spLocks/>
          </p:cNvSpPr>
          <p:nvPr/>
        </p:nvSpPr>
        <p:spPr>
          <a:xfrm>
            <a:off x="268567" y="721471"/>
            <a:ext cx="8681565" cy="518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r>
              <a:rPr lang="ko-KR" altLang="en-US" sz="1800" dirty="0">
                <a:latin typeface="KoPub돋움체_Pro Light" pitchFamily="18" charset="-127"/>
                <a:ea typeface="KoPub돋움체_Pro Light" pitchFamily="18" charset="-127"/>
              </a:rPr>
              <a:t>절단된</a:t>
            </a:r>
            <a:r>
              <a:rPr lang="en-US" altLang="ko-KR" sz="1800" dirty="0">
                <a:latin typeface="KoPub돋움체_Pro Light" pitchFamily="18" charset="-127"/>
                <a:ea typeface="KoPub돋움체_Pro Light" pitchFamily="18" charset="-127"/>
              </a:rPr>
              <a:t>(Truncated)</a:t>
            </a:r>
            <a:r>
              <a:rPr lang="ko-KR" altLang="en-US" sz="1800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sz="1800" dirty="0">
                <a:latin typeface="KoPub돋움체_Pro Light" pitchFamily="18" charset="-127"/>
                <a:ea typeface="KoPub돋움체_Pro Light" pitchFamily="18" charset="-127"/>
              </a:rPr>
              <a:t>BPTT</a:t>
            </a:r>
          </a:p>
        </p:txBody>
      </p:sp>
    </p:spTree>
    <p:extLst>
      <p:ext uri="{BB962C8B-B14F-4D97-AF65-F5344CB8AC3E}">
        <p14:creationId xmlns:p14="http://schemas.microsoft.com/office/powerpoint/2010/main" val="6235331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58BBBAE8-E3FE-0DBC-F872-A74D8294EBCD}"/>
              </a:ext>
            </a:extLst>
          </p:cNvPr>
          <p:cNvSpPr txBox="1">
            <a:spLocks/>
          </p:cNvSpPr>
          <p:nvPr/>
        </p:nvSpPr>
        <p:spPr>
          <a:xfrm>
            <a:off x="649181" y="260615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순환 신경망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(RNN)</a:t>
            </a:r>
            <a:endParaRPr lang="ko-KR" altLang="en-US" dirty="0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2986D704-8E83-4F67-2948-F824E5EB3E66}"/>
              </a:ext>
            </a:extLst>
          </p:cNvPr>
          <p:cNvSpPr txBox="1">
            <a:spLocks/>
          </p:cNvSpPr>
          <p:nvPr/>
        </p:nvSpPr>
        <p:spPr>
          <a:xfrm>
            <a:off x="268567" y="1124720"/>
            <a:ext cx="8681565" cy="57030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KoPub돋움체_Pro Light" pitchFamily="18" charset="-127"/>
                <a:ea typeface="KoPub돋움체_Pro Light" pitchFamily="18" charset="-127"/>
              </a:rPr>
              <a:t>상태</a:t>
            </a:r>
            <a:r>
              <a:rPr lang="en-US" altLang="ko-KR" sz="1800" dirty="0">
                <a:latin typeface="KoPub돋움체_Pro Light" pitchFamily="18" charset="-127"/>
                <a:ea typeface="KoPub돋움체_Pro Light" pitchFamily="18" charset="-127"/>
              </a:rPr>
              <a:t>(State)</a:t>
            </a:r>
            <a:r>
              <a:rPr lang="ko-KR" altLang="en-US" sz="1800" dirty="0">
                <a:latin typeface="KoPub돋움체_Pro Light" pitchFamily="18" charset="-127"/>
                <a:ea typeface="KoPub돋움체_Pro Light" pitchFamily="18" charset="-127"/>
              </a:rPr>
              <a:t> 유지</a:t>
            </a:r>
            <a:endParaRPr lang="en-US" altLang="ko-KR" sz="18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1600" dirty="0">
                <a:ea typeface="KoPub돋움체_Pro Light" pitchFamily="18" charset="-127"/>
              </a:rPr>
              <a:t>한 개의 배치내에서 개별적 샘플들</a:t>
            </a:r>
            <a:r>
              <a:rPr lang="en-US" altLang="ko-KR" sz="1600" dirty="0">
                <a:ea typeface="KoPub돋움체_Pro Light" pitchFamily="18" charset="-127"/>
              </a:rPr>
              <a:t>(subsequence)</a:t>
            </a:r>
            <a:r>
              <a:rPr lang="ko-KR" altLang="en-US" sz="1600" dirty="0">
                <a:ea typeface="KoPub돋움체_Pro Light" pitchFamily="18" charset="-127"/>
              </a:rPr>
              <a:t>은 독립적이다</a:t>
            </a:r>
            <a:r>
              <a:rPr lang="en-US" altLang="ko-KR" sz="1600" dirty="0">
                <a:ea typeface="KoPub돋움체_Pro Light" pitchFamily="18" charset="-127"/>
              </a:rPr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sz="1600" dirty="0" err="1">
                <a:ea typeface="KoPub돋움체_Pro Light" pitchFamily="18" charset="-127"/>
              </a:rPr>
              <a:t>Keras</a:t>
            </a:r>
            <a:r>
              <a:rPr lang="ko-KR" altLang="en-US" sz="1600" dirty="0">
                <a:ea typeface="KoPub돋움체_Pro Light" pitchFamily="18" charset="-127"/>
              </a:rPr>
              <a:t>는 </a:t>
            </a:r>
            <a:r>
              <a:rPr lang="en-US" altLang="ko-KR" sz="1600" dirty="0">
                <a:ea typeface="KoPub돋움체_Pro Light" pitchFamily="18" charset="-127"/>
              </a:rPr>
              <a:t>RNN hidden state</a:t>
            </a:r>
            <a:r>
              <a:rPr lang="ko-KR" altLang="en-US" sz="1600" dirty="0">
                <a:ea typeface="KoPub돋움체_Pro Light" pitchFamily="18" charset="-127"/>
              </a:rPr>
              <a:t>를 유지하기 위해 </a:t>
            </a:r>
            <a:r>
              <a:rPr lang="en-US" altLang="ko-KR" sz="1600" dirty="0">
                <a:ea typeface="KoPub돋움체_Pro Light" pitchFamily="18" charset="-127"/>
              </a:rPr>
              <a:t>2</a:t>
            </a:r>
            <a:r>
              <a:rPr lang="ko-KR" altLang="en-US" sz="1600" dirty="0">
                <a:ea typeface="KoPub돋움체_Pro Light" pitchFamily="18" charset="-127"/>
              </a:rPr>
              <a:t>가지 방법을 제공한다</a:t>
            </a:r>
            <a:r>
              <a:rPr lang="en-US" altLang="ko-KR" sz="1600" dirty="0">
                <a:ea typeface="KoPub돋움체_Pro Light" pitchFamily="18" charset="-127"/>
              </a:rPr>
              <a:t>.</a:t>
            </a:r>
          </a:p>
          <a:p>
            <a:pPr marL="677862" lvl="2" indent="0">
              <a:lnSpc>
                <a:spcPct val="150000"/>
              </a:lnSpc>
              <a:buNone/>
            </a:pPr>
            <a:r>
              <a:rPr lang="en-US" altLang="ko-KR" sz="1600" dirty="0">
                <a:ea typeface="KoPub돋움체_Pro Light" pitchFamily="18" charset="-127"/>
              </a:rPr>
              <a:t>  - </a:t>
            </a:r>
            <a:r>
              <a:rPr lang="en-US" altLang="ko-KR" sz="1600" b="1" dirty="0">
                <a:ea typeface="KoPub돋움체_Pro Light" pitchFamily="18" charset="-127"/>
              </a:rPr>
              <a:t>Default mode</a:t>
            </a:r>
            <a:r>
              <a:rPr lang="en-US" altLang="ko-KR" sz="1600" dirty="0">
                <a:ea typeface="KoPub돋움체_Pro Light" pitchFamily="18" charset="-127"/>
              </a:rPr>
              <a:t>: </a:t>
            </a:r>
            <a:r>
              <a:rPr lang="ko-KR" altLang="en-US" sz="1600" dirty="0">
                <a:ea typeface="KoPub돋움체_Pro Light" pitchFamily="18" charset="-127"/>
              </a:rPr>
              <a:t>상태</a:t>
            </a:r>
            <a:r>
              <a:rPr lang="en-US" altLang="ko-KR" sz="1600" dirty="0">
                <a:ea typeface="KoPub돋움체_Pro Light" pitchFamily="18" charset="-127"/>
              </a:rPr>
              <a:t>(state)</a:t>
            </a:r>
            <a:r>
              <a:rPr lang="ko-KR" altLang="en-US" sz="1600" dirty="0">
                <a:ea typeface="KoPub돋움체_Pro Light" pitchFamily="18" charset="-127"/>
              </a:rPr>
              <a:t>는 초기에 랜덤 값으로 시작하여</a:t>
            </a:r>
            <a:r>
              <a:rPr lang="en-US" altLang="ko-KR" sz="1600" dirty="0">
                <a:ea typeface="KoPub돋움체_Pro Light" pitchFamily="18" charset="-127"/>
              </a:rPr>
              <a:t>, </a:t>
            </a:r>
            <a:r>
              <a:rPr lang="ko-KR" altLang="en-US" sz="1600" dirty="0">
                <a:ea typeface="KoPub돋움체_Pro Light" pitchFamily="18" charset="-127"/>
              </a:rPr>
              <a:t>타임스텝의</a:t>
            </a:r>
            <a:endParaRPr lang="en-US" altLang="ko-KR" sz="1600" dirty="0">
              <a:ea typeface="KoPub돋움체_Pro Light" pitchFamily="18" charset="-127"/>
            </a:endParaRPr>
          </a:p>
          <a:p>
            <a:pPr marL="677862" lvl="2" indent="0">
              <a:lnSpc>
                <a:spcPct val="150000"/>
              </a:lnSpc>
              <a:buNone/>
            </a:pPr>
            <a:r>
              <a:rPr lang="en-US" altLang="ko-KR" sz="1600" dirty="0">
                <a:ea typeface="KoPub돋움체_Pro Light" pitchFamily="18" charset="-127"/>
              </a:rPr>
              <a:t>                       </a:t>
            </a:r>
            <a:r>
              <a:rPr lang="ko-KR" altLang="en-US" sz="1600" dirty="0">
                <a:ea typeface="KoPub돋움체_Pro Light" pitchFamily="18" charset="-127"/>
              </a:rPr>
              <a:t>숫자만큼 각각의 개별 샘플에 대해 유지된다</a:t>
            </a:r>
            <a:r>
              <a:rPr lang="en-US" altLang="ko-KR" sz="1600" dirty="0">
                <a:ea typeface="KoPub돋움체_Pro Light" pitchFamily="18" charset="-127"/>
              </a:rPr>
              <a:t>.</a:t>
            </a:r>
          </a:p>
          <a:p>
            <a:pPr marL="677862" lvl="2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ko-KR" sz="1600" dirty="0">
                <a:ea typeface="KoPub돋움체_Pro Light" pitchFamily="18" charset="-127"/>
              </a:rPr>
              <a:t>  - </a:t>
            </a:r>
            <a:r>
              <a:rPr lang="en-US" altLang="ko-KR" sz="1600" b="1" dirty="0">
                <a:ea typeface="KoPub돋움체_Pro Light" pitchFamily="18" charset="-127"/>
              </a:rPr>
              <a:t>Stateful mode</a:t>
            </a:r>
            <a:r>
              <a:rPr lang="en-US" altLang="ko-KR" sz="1600" dirty="0">
                <a:ea typeface="KoPub돋움체_Pro Light" pitchFamily="18" charset="-127"/>
              </a:rPr>
              <a:t>: </a:t>
            </a:r>
            <a:r>
              <a:rPr lang="ko-KR" altLang="en-US" sz="1600" dirty="0">
                <a:ea typeface="KoPub돋움체_Pro Light" pitchFamily="18" charset="-127"/>
              </a:rPr>
              <a:t>상태는 연속적인 배치 간에 유지되며</a:t>
            </a:r>
            <a:r>
              <a:rPr lang="en-US" altLang="ko-KR" sz="1600" dirty="0">
                <a:ea typeface="KoPub돋움체_Pro Light" pitchFamily="18" charset="-127"/>
              </a:rPr>
              <a:t>, </a:t>
            </a:r>
            <a:r>
              <a:rPr lang="ko-KR" altLang="en-US" sz="1600" dirty="0">
                <a:ea typeface="KoPub돋움체_Pro Light" pitchFamily="18" charset="-127"/>
              </a:rPr>
              <a:t>현재 배치의 </a:t>
            </a:r>
            <a:r>
              <a:rPr lang="en-US" altLang="ko-KR" sz="1600" i="1" dirty="0" err="1">
                <a:ea typeface="KoPub돋움체_Pro Light" pitchFamily="18" charset="-127"/>
              </a:rPr>
              <a:t>i</a:t>
            </a:r>
            <a:r>
              <a:rPr lang="en-US" altLang="ko-KR" sz="1600" dirty="0">
                <a:ea typeface="KoPub돋움체_Pro Light" pitchFamily="18" charset="-127"/>
              </a:rPr>
              <a:t> </a:t>
            </a:r>
            <a:r>
              <a:rPr lang="ko-KR" altLang="en-US" sz="1600" dirty="0">
                <a:ea typeface="KoPub돋움체_Pro Light" pitchFamily="18" charset="-127"/>
              </a:rPr>
              <a:t>번째 샘플의 </a:t>
            </a:r>
            <a:endParaRPr lang="en-US" altLang="ko-KR" sz="1600" dirty="0">
              <a:ea typeface="KoPub돋움체_Pro Light" pitchFamily="18" charset="-127"/>
            </a:endParaRPr>
          </a:p>
          <a:p>
            <a:pPr marL="677862" lvl="2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ko-KR" sz="1600" dirty="0">
                <a:ea typeface="KoPub돋움체_Pro Light" pitchFamily="18" charset="-127"/>
              </a:rPr>
              <a:t>                        </a:t>
            </a:r>
            <a:r>
              <a:rPr lang="ko-KR" altLang="en-US" sz="1600" dirty="0">
                <a:ea typeface="KoPub돋움체_Pro Light" pitchFamily="18" charset="-127"/>
              </a:rPr>
              <a:t>마지막 상태가 다음 배치의 </a:t>
            </a:r>
            <a:r>
              <a:rPr lang="en-US" altLang="ko-KR" sz="1600" i="1" dirty="0" err="1">
                <a:ea typeface="KoPub돋움체_Pro Light" pitchFamily="18" charset="-127"/>
              </a:rPr>
              <a:t>i</a:t>
            </a:r>
            <a:r>
              <a:rPr lang="en-US" altLang="ko-KR" sz="1600" dirty="0">
                <a:ea typeface="KoPub돋움체_Pro Light" pitchFamily="18" charset="-127"/>
              </a:rPr>
              <a:t> </a:t>
            </a:r>
            <a:r>
              <a:rPr lang="ko-KR" altLang="en-US" sz="1600" dirty="0">
                <a:ea typeface="KoPub돋움체_Pro Light" pitchFamily="18" charset="-127"/>
              </a:rPr>
              <a:t>번째 샘플의 초기 상태로 사용된다</a:t>
            </a:r>
            <a:r>
              <a:rPr lang="en-US" altLang="ko-KR" sz="1600" dirty="0">
                <a:ea typeface="KoPub돋움체_Pro Light" pitchFamily="18" charset="-127"/>
              </a:rPr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sz="1600" dirty="0">
                <a:ea typeface="KoPub돋움체_Pro Light" pitchFamily="18" charset="-127"/>
              </a:rPr>
              <a:t> stateful</a:t>
            </a:r>
            <a:r>
              <a:rPr lang="ko-KR" altLang="en-US" sz="1600" dirty="0">
                <a:ea typeface="KoPub돋움체_Pro Light" pitchFamily="18" charset="-127"/>
              </a:rPr>
              <a:t> </a:t>
            </a:r>
            <a:r>
              <a:rPr lang="en-US" altLang="ko-KR" sz="1600" dirty="0">
                <a:ea typeface="KoPub돋움체_Pro Light" pitchFamily="18" charset="-127"/>
              </a:rPr>
              <a:t>mode</a:t>
            </a:r>
            <a:r>
              <a:rPr lang="ko-KR" altLang="en-US" sz="1600" dirty="0">
                <a:ea typeface="KoPub돋움체_Pro Light" pitchFamily="18" charset="-127"/>
              </a:rPr>
              <a:t>를 사용하기 위해 다음사항들이 전제되어야 한다</a:t>
            </a:r>
            <a:r>
              <a:rPr lang="en-US" altLang="ko-KR" sz="1600" dirty="0">
                <a:ea typeface="KoPub돋움체_Pro Light" pitchFamily="18" charset="-127"/>
              </a:rPr>
              <a:t>.</a:t>
            </a:r>
          </a:p>
          <a:p>
            <a:pPr marL="677862" lvl="2" indent="0">
              <a:lnSpc>
                <a:spcPct val="150000"/>
              </a:lnSpc>
              <a:buNone/>
            </a:pPr>
            <a:r>
              <a:rPr lang="en-US" altLang="ko-KR" sz="1600" dirty="0">
                <a:ea typeface="KoPub돋움체_Pro Light" pitchFamily="18" charset="-127"/>
              </a:rPr>
              <a:t>  - </a:t>
            </a:r>
            <a:r>
              <a:rPr lang="ko-KR" altLang="en-US" sz="1600" dirty="0">
                <a:ea typeface="KoPub돋움체_Pro Light" pitchFamily="18" charset="-127"/>
              </a:rPr>
              <a:t>배치 크기는 전체 샘플 수로 나누어 떨어져야 한다</a:t>
            </a:r>
            <a:r>
              <a:rPr lang="en-US" altLang="ko-KR" sz="1600" dirty="0">
                <a:ea typeface="KoPub돋움체_Pro Light" pitchFamily="18" charset="-127"/>
              </a:rPr>
              <a:t>. </a:t>
            </a:r>
            <a:r>
              <a:rPr lang="ko-KR" altLang="en-US" sz="1600" dirty="0">
                <a:ea typeface="KoPub돋움체_Pro Light" pitchFamily="18" charset="-127"/>
              </a:rPr>
              <a:t>왜냐하면 모든 배치가 동일한 </a:t>
            </a:r>
            <a:endParaRPr lang="en-US" altLang="ko-KR" sz="1600" dirty="0">
              <a:ea typeface="KoPub돋움체_Pro Light" pitchFamily="18" charset="-127"/>
            </a:endParaRPr>
          </a:p>
          <a:p>
            <a:pPr marL="677862" lvl="2" indent="0">
              <a:lnSpc>
                <a:spcPct val="150000"/>
              </a:lnSpc>
              <a:buNone/>
            </a:pPr>
            <a:r>
              <a:rPr lang="en-US" altLang="ko-KR" sz="1600" dirty="0">
                <a:ea typeface="KoPub돋움체_Pro Light" pitchFamily="18" charset="-127"/>
              </a:rPr>
              <a:t>    </a:t>
            </a:r>
            <a:r>
              <a:rPr lang="ko-KR" altLang="en-US" sz="1600" dirty="0">
                <a:ea typeface="KoPub돋움체_Pro Light" pitchFamily="18" charset="-127"/>
              </a:rPr>
              <a:t>수의 샘플을 가지기 때문이다</a:t>
            </a:r>
            <a:r>
              <a:rPr lang="en-US" altLang="ko-KR" sz="1600" dirty="0">
                <a:ea typeface="KoPub돋움체_Pro Light" pitchFamily="18" charset="-127"/>
              </a:rPr>
              <a:t>.</a:t>
            </a:r>
          </a:p>
          <a:p>
            <a:pPr marL="677862" lvl="2" indent="0">
              <a:lnSpc>
                <a:spcPct val="150000"/>
              </a:lnSpc>
              <a:buNone/>
            </a:pPr>
            <a:r>
              <a:rPr lang="en-US" altLang="ko-KR" sz="1600" dirty="0">
                <a:ea typeface="KoPub돋움체_Pro Light" pitchFamily="18" charset="-127"/>
              </a:rPr>
              <a:t>  - </a:t>
            </a:r>
            <a:r>
              <a:rPr lang="ko-KR" altLang="en-US" sz="1600" dirty="0">
                <a:ea typeface="KoPub돋움체_Pro Light" pitchFamily="18" charset="-127"/>
              </a:rPr>
              <a:t>만약 </a:t>
            </a:r>
            <a:r>
              <a:rPr lang="en-US" altLang="ko-KR" sz="1600" dirty="0" err="1">
                <a:ea typeface="KoPub돋움체_Pro Light" pitchFamily="18" charset="-127"/>
              </a:rPr>
              <a:t>B</a:t>
            </a:r>
            <a:r>
              <a:rPr lang="en-US" altLang="ko-KR" sz="1600" i="1" baseline="-25000" dirty="0" err="1">
                <a:ea typeface="KoPub돋움체_Pro Light" pitchFamily="18" charset="-127"/>
              </a:rPr>
              <a:t>t</a:t>
            </a:r>
            <a:r>
              <a:rPr lang="en-US" altLang="ko-KR" sz="1600" i="1" baseline="-25000" dirty="0">
                <a:ea typeface="KoPub돋움체_Pro Light" pitchFamily="18" charset="-127"/>
              </a:rPr>
              <a:t> </a:t>
            </a:r>
            <a:r>
              <a:rPr lang="ko-KR" altLang="en-US" sz="1600" dirty="0">
                <a:ea typeface="KoPub돋움체_Pro Light" pitchFamily="18" charset="-127"/>
              </a:rPr>
              <a:t>와</a:t>
            </a:r>
            <a:r>
              <a:rPr lang="en-US" altLang="ko-KR" sz="1600" dirty="0">
                <a:ea typeface="KoPub돋움체_Pro Light" pitchFamily="18" charset="-127"/>
              </a:rPr>
              <a:t> B</a:t>
            </a:r>
            <a:r>
              <a:rPr lang="en-US" altLang="ko-KR" sz="1600" i="1" baseline="-25000" dirty="0">
                <a:ea typeface="KoPub돋움체_Pro Light" pitchFamily="18" charset="-127"/>
              </a:rPr>
              <a:t>t+1</a:t>
            </a:r>
            <a:r>
              <a:rPr lang="en-US" altLang="ko-KR" sz="1600" dirty="0">
                <a:ea typeface="KoPub돋움체_Pro Light" pitchFamily="18" charset="-127"/>
              </a:rPr>
              <a:t> ​</a:t>
            </a:r>
            <a:r>
              <a:rPr lang="ko-KR" altLang="en-US" sz="1600" dirty="0">
                <a:ea typeface="KoPub돋움체_Pro Light" pitchFamily="18" charset="-127"/>
              </a:rPr>
              <a:t>가 연속적인 배치라면</a:t>
            </a:r>
            <a:r>
              <a:rPr lang="en-US" altLang="ko-KR" sz="1600" dirty="0">
                <a:ea typeface="KoPub돋움체_Pro Light" pitchFamily="18" charset="-127"/>
              </a:rPr>
              <a:t>, B</a:t>
            </a:r>
            <a:r>
              <a:rPr lang="en-US" altLang="ko-KR" sz="1600" i="1" baseline="-25000" dirty="0">
                <a:ea typeface="KoPub돋움체_Pro Light" pitchFamily="18" charset="-127"/>
              </a:rPr>
              <a:t>t+1</a:t>
            </a:r>
            <a:r>
              <a:rPr lang="en-US" altLang="ko-KR" sz="1600" dirty="0">
                <a:ea typeface="KoPub돋움체_Pro Light" pitchFamily="18" charset="-127"/>
              </a:rPr>
              <a:t>[</a:t>
            </a:r>
            <a:r>
              <a:rPr lang="en-US" altLang="ko-KR" sz="1600" i="1" dirty="0" err="1">
                <a:ea typeface="KoPub돋움체_Pro Light" pitchFamily="18" charset="-127"/>
              </a:rPr>
              <a:t>i</a:t>
            </a:r>
            <a:r>
              <a:rPr lang="en-US" altLang="ko-KR" sz="1600" dirty="0">
                <a:ea typeface="KoPub돋움체_Pro Light" pitchFamily="18" charset="-127"/>
              </a:rPr>
              <a:t>] </a:t>
            </a:r>
            <a:r>
              <a:rPr lang="ko-KR" altLang="en-US" sz="1600" dirty="0">
                <a:ea typeface="KoPub돋움체_Pro Light" pitchFamily="18" charset="-127"/>
              </a:rPr>
              <a:t>는 모든 </a:t>
            </a:r>
            <a:r>
              <a:rPr lang="en-US" altLang="ko-KR" sz="1600" i="1" dirty="0" err="1">
                <a:ea typeface="KoPub돋움체_Pro Light" pitchFamily="18" charset="-127"/>
              </a:rPr>
              <a:t>i</a:t>
            </a:r>
            <a:r>
              <a:rPr lang="en-US" altLang="ko-KR" sz="1600" i="1" dirty="0">
                <a:ea typeface="KoPub돋움체_Pro Light" pitchFamily="18" charset="-127"/>
              </a:rPr>
              <a:t> </a:t>
            </a:r>
            <a:r>
              <a:rPr lang="ko-KR" altLang="en-US" sz="1600" dirty="0">
                <a:ea typeface="KoPub돋움체_Pro Light" pitchFamily="18" charset="-127"/>
              </a:rPr>
              <a:t>에 대해 </a:t>
            </a:r>
            <a:r>
              <a:rPr lang="en-US" altLang="ko-KR" sz="1600" dirty="0" err="1">
                <a:ea typeface="KoPub돋움체_Pro Light" pitchFamily="18" charset="-127"/>
              </a:rPr>
              <a:t>B</a:t>
            </a:r>
            <a:r>
              <a:rPr lang="en-US" altLang="ko-KR" sz="1600" baseline="-25000" dirty="0" err="1">
                <a:ea typeface="KoPub돋움체_Pro Light" pitchFamily="18" charset="-127"/>
              </a:rPr>
              <a:t>t</a:t>
            </a:r>
            <a:r>
              <a:rPr lang="en-US" altLang="ko-KR" sz="1600" dirty="0">
                <a:ea typeface="KoPub돋움체_Pro Light" pitchFamily="18" charset="-127"/>
              </a:rPr>
              <a:t>[</a:t>
            </a:r>
            <a:r>
              <a:rPr lang="en-US" altLang="ko-KR" sz="1600" i="1" dirty="0" err="1">
                <a:ea typeface="KoPub돋움체_Pro Light" pitchFamily="18" charset="-127"/>
              </a:rPr>
              <a:t>i</a:t>
            </a:r>
            <a:r>
              <a:rPr lang="en-US" altLang="ko-KR" sz="1600" dirty="0">
                <a:ea typeface="KoPub돋움체_Pro Light" pitchFamily="18" charset="-127"/>
              </a:rPr>
              <a:t>] </a:t>
            </a:r>
            <a:r>
              <a:rPr lang="ko-KR" altLang="en-US" sz="1600" dirty="0">
                <a:ea typeface="KoPub돋움체_Pro Light" pitchFamily="18" charset="-127"/>
              </a:rPr>
              <a:t>의 후속 </a:t>
            </a:r>
            <a:endParaRPr lang="en-US" altLang="ko-KR" sz="1600" dirty="0">
              <a:ea typeface="KoPub돋움체_Pro Light" pitchFamily="18" charset="-127"/>
            </a:endParaRPr>
          </a:p>
          <a:p>
            <a:pPr marL="677862" lvl="2" indent="0">
              <a:lnSpc>
                <a:spcPct val="150000"/>
              </a:lnSpc>
              <a:buNone/>
            </a:pPr>
            <a:r>
              <a:rPr lang="en-US" altLang="ko-KR" sz="1600" dirty="0">
                <a:ea typeface="KoPub돋움체_Pro Light" pitchFamily="18" charset="-127"/>
              </a:rPr>
              <a:t>    </a:t>
            </a:r>
            <a:r>
              <a:rPr lang="ko-KR" altLang="en-US" sz="1600" dirty="0">
                <a:ea typeface="KoPub돋움체_Pro Light" pitchFamily="18" charset="-127"/>
              </a:rPr>
              <a:t>시퀀스이다</a:t>
            </a:r>
            <a:r>
              <a:rPr lang="en-US" altLang="ko-KR" sz="1600" dirty="0">
                <a:ea typeface="KoPub돋움체_Pro Light" pitchFamily="18" charset="-127"/>
              </a:rPr>
              <a:t>.</a:t>
            </a:r>
          </a:p>
          <a:p>
            <a:pPr marL="677862" lvl="2" indent="0">
              <a:lnSpc>
                <a:spcPct val="150000"/>
              </a:lnSpc>
              <a:buNone/>
            </a:pPr>
            <a:r>
              <a:rPr lang="en-US" altLang="ko-KR" sz="2000" dirty="0"/>
              <a:t>- </a:t>
            </a:r>
            <a:r>
              <a:rPr lang="ko-KR" altLang="en-US" sz="1600" dirty="0">
                <a:ea typeface="KoPub돋움체_Pro Light" pitchFamily="18" charset="-127"/>
              </a:rPr>
              <a:t>배치 간 상태를 유지하기 위해 샘플 </a:t>
            </a:r>
            <a:r>
              <a:rPr lang="ko-KR" altLang="en-US" sz="1600" dirty="0" err="1">
                <a:ea typeface="KoPub돋움체_Pro Light" pitchFamily="18" charset="-127"/>
              </a:rPr>
              <a:t>셔플링이</a:t>
            </a:r>
            <a:r>
              <a:rPr lang="ko-KR" altLang="en-US" sz="1600" dirty="0">
                <a:ea typeface="KoPub돋움체_Pro Light" pitchFamily="18" charset="-127"/>
              </a:rPr>
              <a:t> 필요하지 않는다</a:t>
            </a:r>
            <a:r>
              <a:rPr lang="en-US" altLang="ko-KR" sz="1600" dirty="0">
                <a:ea typeface="KoPub돋움체_Pro Light" pitchFamily="18" charset="-127"/>
              </a:rPr>
              <a:t>: </a:t>
            </a:r>
            <a:r>
              <a:rPr lang="en-US" altLang="ko-KR" sz="1600" dirty="0" err="1">
                <a:ea typeface="KoPub돋움체_Pro Light" pitchFamily="18" charset="-127"/>
              </a:rPr>
              <a:t>B</a:t>
            </a:r>
            <a:r>
              <a:rPr lang="en-US" altLang="ko-KR" sz="1600" i="1" baseline="-25000" dirty="0" err="1">
                <a:ea typeface="KoPub돋움체_Pro Light" pitchFamily="18" charset="-127"/>
              </a:rPr>
              <a:t>t</a:t>
            </a:r>
            <a:r>
              <a:rPr lang="en-US" altLang="ko-KR" sz="1600" dirty="0">
                <a:ea typeface="KoPub돋움체_Pro Light" pitchFamily="18" charset="-127"/>
              </a:rPr>
              <a:t>[</a:t>
            </a:r>
            <a:r>
              <a:rPr lang="en-US" altLang="ko-KR" sz="1600" i="1" dirty="0" err="1">
                <a:ea typeface="KoPub돋움체_Pro Light" pitchFamily="18" charset="-127"/>
              </a:rPr>
              <a:t>i</a:t>
            </a:r>
            <a:r>
              <a:rPr lang="en-US" altLang="ko-KR" sz="1600" dirty="0">
                <a:ea typeface="KoPub돋움체_Pro Light" pitchFamily="18" charset="-127"/>
              </a:rPr>
              <a:t>] → B</a:t>
            </a:r>
            <a:r>
              <a:rPr lang="en-US" altLang="ko-KR" sz="1600" i="1" baseline="-25000" dirty="0">
                <a:ea typeface="KoPub돋움체_Pro Light" pitchFamily="18" charset="-127"/>
              </a:rPr>
              <a:t>t+1</a:t>
            </a:r>
            <a:r>
              <a:rPr lang="en-US" altLang="ko-KR" sz="1600" dirty="0">
                <a:ea typeface="KoPub돋움체_Pro Light" pitchFamily="18" charset="-127"/>
              </a:rPr>
              <a:t>​[</a:t>
            </a:r>
            <a:r>
              <a:rPr lang="en-US" altLang="ko-KR" sz="1600" i="1" dirty="0" err="1">
                <a:ea typeface="KoPub돋움체_Pro Light" pitchFamily="18" charset="-127"/>
              </a:rPr>
              <a:t>i</a:t>
            </a:r>
            <a:r>
              <a:rPr lang="en-US" altLang="ko-KR" sz="1600" dirty="0">
                <a:ea typeface="KoPub돋움체_Pro Light" pitchFamily="18" charset="-127"/>
              </a:rPr>
              <a:t>]</a:t>
            </a:r>
          </a:p>
          <a:p>
            <a:pPr marL="677862" lvl="2" indent="0">
              <a:lnSpc>
                <a:spcPct val="150000"/>
              </a:lnSpc>
              <a:buNone/>
            </a:pPr>
            <a:r>
              <a:rPr lang="en-US" altLang="ko-KR" sz="1600" dirty="0">
                <a:ea typeface="KoPub돋움체_Pro Light" pitchFamily="18" charset="-127"/>
              </a:rPr>
              <a:t>  </a:t>
            </a:r>
          </a:p>
          <a:p>
            <a:pPr marL="677862" lvl="2" indent="0">
              <a:lnSpc>
                <a:spcPct val="150000"/>
              </a:lnSpc>
              <a:buNone/>
            </a:pPr>
            <a:endParaRPr lang="en-US" altLang="ko-KR" sz="1600" dirty="0"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7258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96781" y="548650"/>
            <a:ext cx="8107710" cy="800724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시계열 문제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4294967295"/>
          </p:nvPr>
        </p:nvSpPr>
        <p:spPr>
          <a:xfrm>
            <a:off x="498995" y="1297541"/>
            <a:ext cx="8105496" cy="5415058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시계열 문제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시계열 데이터는 규칙적 시계열과 불규칙적 시계열로 나눌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규칙적 시계열은 트렌드와 분산이 불변하는 데이터이며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불규칙적 시계열은 트렌드 혹은 분산이 변화하는 시계열 데이터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ko-KR" altLang="en-US" b="1" dirty="0">
                <a:solidFill>
                  <a:srgbClr val="C00000"/>
                </a:solidFill>
                <a:latin typeface="KoPub돋움체_Pro Light" pitchFamily="18" charset="-127"/>
                <a:ea typeface="KoPub돋움체_Pro Light" pitchFamily="18" charset="-127"/>
              </a:rPr>
              <a:t>시계열 데이터를 잘 분석한다는 것은 불규칙성을 갖는 시계열 데이터에 특정한 기법이나 모델을 적용하여 규칙적 패턴을 찾거나 예측하는 것을 의미</a:t>
            </a:r>
            <a:endParaRPr lang="en-US" altLang="ko-KR" b="1" dirty="0">
              <a:solidFill>
                <a:srgbClr val="C00000"/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최근에는 </a:t>
            </a:r>
            <a:r>
              <a:rPr lang="ko-KR" altLang="en-US" b="1" dirty="0" err="1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딥러닝을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 이용하여 시계열 데이터의 연속성을 기계 스스로 찾아내도록 하는 방법이 좋은 성능을 내고 있음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9A8FF-AF5A-192F-BD59-145DB00C9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13F0707-596F-D71B-63F0-3E5F512E4A53}"/>
              </a:ext>
            </a:extLst>
          </p:cNvPr>
          <p:cNvSpPr txBox="1">
            <a:spLocks/>
          </p:cNvSpPr>
          <p:nvPr/>
        </p:nvSpPr>
        <p:spPr>
          <a:xfrm>
            <a:off x="649181" y="260615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순환 신경망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(RNN)</a:t>
            </a:r>
            <a:endParaRPr lang="ko-KR" altLang="en-US" dirty="0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226F5186-B661-60B8-EB9A-8280AC001BFC}"/>
              </a:ext>
            </a:extLst>
          </p:cNvPr>
          <p:cNvSpPr txBox="1">
            <a:spLocks/>
          </p:cNvSpPr>
          <p:nvPr/>
        </p:nvSpPr>
        <p:spPr>
          <a:xfrm>
            <a:off x="268567" y="1124720"/>
            <a:ext cx="8681565" cy="5357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r>
              <a:rPr lang="ko-KR" altLang="en-US" dirty="0"/>
              <a:t>장기 의존성 문제</a:t>
            </a:r>
            <a:r>
              <a:rPr lang="en-US" altLang="ko-KR" dirty="0"/>
              <a:t>(Long-term Dependency Problem)</a:t>
            </a:r>
            <a:r>
              <a:rPr lang="ko-KR" altLang="en-US" dirty="0"/>
              <a:t>는 </a:t>
            </a:r>
            <a:r>
              <a:rPr lang="ko-KR" altLang="en-US" b="1" dirty="0">
                <a:solidFill>
                  <a:srgbClr val="0070C0"/>
                </a:solidFill>
              </a:rPr>
              <a:t>과거 정보를 기억하고 이를 기반으로 현재를 예측하는 것이 중요한데</a:t>
            </a:r>
            <a:r>
              <a:rPr lang="en-US" altLang="ko-KR" b="1" dirty="0">
                <a:solidFill>
                  <a:srgbClr val="0070C0"/>
                </a:solidFill>
              </a:rPr>
              <a:t>, </a:t>
            </a:r>
            <a:r>
              <a:rPr lang="ko-KR" altLang="en-US" b="1" dirty="0">
                <a:solidFill>
                  <a:srgbClr val="0070C0"/>
                </a:solidFill>
              </a:rPr>
              <a:t>일반적인 순환 신경망</a:t>
            </a:r>
            <a:r>
              <a:rPr lang="en-US" altLang="ko-KR" b="1" dirty="0">
                <a:solidFill>
                  <a:srgbClr val="0070C0"/>
                </a:solidFill>
              </a:rPr>
              <a:t>(RNN)</a:t>
            </a:r>
            <a:r>
              <a:rPr lang="ko-KR" altLang="en-US" b="1" dirty="0">
                <a:solidFill>
                  <a:srgbClr val="0070C0"/>
                </a:solidFill>
              </a:rPr>
              <a:t>은 긴 시퀀스를 지나면서 초기 정보를 잊어버리기 쉬워 장기 의존성을 잘 학습하지 못하는 문제가 있다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r>
              <a:rPr lang="en-US" altLang="ko-KR" dirty="0"/>
              <a:t> </a:t>
            </a:r>
          </a:p>
          <a:p>
            <a:pPr lvl="1">
              <a:lnSpc>
                <a:spcPct val="20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RNN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가중치가 업데이트되는 과정에서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보다 작은 값이 계속 곱해지기 때문에 기울기가 사라지는 기울기 소멸 문제가 발생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en-US" altLang="ko-KR" dirty="0">
                <a:ea typeface="KoPub돋움체_Pro Light" pitchFamily="18" charset="-127"/>
              </a:rPr>
              <a:t>Gradient</a:t>
            </a:r>
            <a:r>
              <a:rPr lang="ko-KR" altLang="en-US" dirty="0">
                <a:ea typeface="KoPub돋움체_Pro Light" pitchFamily="18" charset="-127"/>
              </a:rPr>
              <a:t>는 </a:t>
            </a:r>
            <a:r>
              <a:rPr lang="en-US" altLang="ko-KR" dirty="0">
                <a:ea typeface="KoPub돋움체_Pro Light" pitchFamily="18" charset="-127"/>
              </a:rPr>
              <a:t>chain rule</a:t>
            </a:r>
            <a:r>
              <a:rPr lang="ko-KR" altLang="en-US" dirty="0">
                <a:ea typeface="KoPub돋움체_Pro Light" pitchFamily="18" charset="-127"/>
              </a:rPr>
              <a:t>에 의해 계산되며 이때</a:t>
            </a:r>
            <a:r>
              <a:rPr lang="ko-KR" altLang="en-US" i="1" dirty="0">
                <a:ea typeface="KoPub돋움체_Pro Light" pitchFamily="18" charset="-127"/>
              </a:rPr>
              <a:t> </a:t>
            </a:r>
            <a:r>
              <a:rPr lang="en-US" altLang="ko-KR" i="1" dirty="0" err="1">
                <a:ea typeface="KoPub돋움체_Pro Light" pitchFamily="18" charset="-127"/>
              </a:rPr>
              <a:t>h</a:t>
            </a:r>
            <a:r>
              <a:rPr lang="en-US" altLang="ko-KR" i="1" baseline="-25000" dirty="0" err="1">
                <a:ea typeface="KoPub돋움체_Pro Light" pitchFamily="18" charset="-127"/>
              </a:rPr>
              <a:t>t</a:t>
            </a:r>
            <a:r>
              <a:rPr lang="en-US" altLang="ko-KR" i="1" dirty="0">
                <a:ea typeface="KoPub돋움체_Pro Light" pitchFamily="18" charset="-127"/>
              </a:rPr>
              <a:t> = tanh(</a:t>
            </a:r>
            <a:r>
              <a:rPr lang="en-US" altLang="ko-KR" i="1" dirty="0" err="1">
                <a:ea typeface="KoPub돋움체_Pro Light" pitchFamily="18" charset="-127"/>
              </a:rPr>
              <a:t>W</a:t>
            </a:r>
            <a:r>
              <a:rPr lang="en-US" altLang="ko-KR" i="1" baseline="-25000" dirty="0" err="1">
                <a:ea typeface="KoPub돋움체_Pro Light" pitchFamily="18" charset="-127"/>
              </a:rPr>
              <a:t>xh</a:t>
            </a:r>
            <a:r>
              <a:rPr lang="en-US" altLang="ko-KR" i="1" dirty="0" err="1">
                <a:ea typeface="KoPub돋움체_Pro Light" pitchFamily="18" charset="-127"/>
              </a:rPr>
              <a:t>x</a:t>
            </a:r>
            <a:r>
              <a:rPr lang="en-US" altLang="ko-KR" i="1" baseline="-25000" dirty="0" err="1">
                <a:ea typeface="KoPub돋움체_Pro Light" pitchFamily="18" charset="-127"/>
              </a:rPr>
              <a:t>t</a:t>
            </a:r>
            <a:r>
              <a:rPr lang="en-US" altLang="ko-KR" i="1" dirty="0">
                <a:ea typeface="KoPub돋움체_Pro Light" pitchFamily="18" charset="-127"/>
              </a:rPr>
              <a:t> + W</a:t>
            </a:r>
            <a:r>
              <a:rPr lang="en-US" altLang="ko-KR" i="1" baseline="-25000" dirty="0">
                <a:ea typeface="KoPub돋움체_Pro Light" pitchFamily="18" charset="-127"/>
              </a:rPr>
              <a:t>hh</a:t>
            </a:r>
            <a:r>
              <a:rPr lang="en-US" altLang="ko-KR" i="1" dirty="0">
                <a:ea typeface="KoPub돋움체_Pro Light" pitchFamily="18" charset="-127"/>
              </a:rPr>
              <a:t>h</a:t>
            </a:r>
            <a:r>
              <a:rPr lang="en-US" altLang="ko-KR" i="1" baseline="-25000" dirty="0">
                <a:ea typeface="KoPub돋움체_Pro Light" pitchFamily="18" charset="-127"/>
              </a:rPr>
              <a:t>t-1</a:t>
            </a:r>
            <a:r>
              <a:rPr lang="en-US" altLang="ko-KR" i="1" dirty="0">
                <a:ea typeface="KoPub돋움체_Pro Light" pitchFamily="18" charset="-127"/>
              </a:rPr>
              <a:t>)</a:t>
            </a:r>
          </a:p>
          <a:p>
            <a:pPr lvl="2">
              <a:lnSpc>
                <a:spcPct val="150000"/>
              </a:lnSpc>
            </a:pPr>
            <a:endParaRPr lang="en-US" altLang="ko-KR" sz="1600" i="1" dirty="0">
              <a:ea typeface="KoPub돋움체_Pro Light" pitchFamily="18" charset="-127"/>
            </a:endParaRPr>
          </a:p>
          <a:p>
            <a:pPr lvl="2">
              <a:lnSpc>
                <a:spcPct val="150000"/>
              </a:lnSpc>
            </a:pPr>
            <a:endParaRPr lang="en-US" altLang="ko-KR" sz="1600" i="1" dirty="0">
              <a:ea typeface="KoPub돋움체_Pro Light" pitchFamily="18" charset="-127"/>
            </a:endParaRPr>
          </a:p>
          <a:p>
            <a:pPr lvl="2">
              <a:lnSpc>
                <a:spcPct val="150000"/>
              </a:lnSpc>
            </a:pPr>
            <a:endParaRPr lang="en-US" altLang="ko-KR" sz="1600" i="1" dirty="0">
              <a:ea typeface="KoPub돋움체_Pro Light" pitchFamily="18" charset="-127"/>
            </a:endParaRPr>
          </a:p>
          <a:p>
            <a:pPr marL="677862" lvl="2" indent="0">
              <a:lnSpc>
                <a:spcPct val="150000"/>
              </a:lnSpc>
              <a:buNone/>
            </a:pPr>
            <a:endParaRPr lang="en-US" altLang="ko-KR" sz="1600" i="1" dirty="0">
              <a:ea typeface="KoPub돋움체_Pro Light" pitchFamily="18" charset="-127"/>
            </a:endParaRPr>
          </a:p>
          <a:p>
            <a:pPr marL="334963" lvl="1" indent="0">
              <a:lnSpc>
                <a:spcPct val="200000"/>
              </a:lnSpc>
              <a:buNone/>
            </a:pPr>
            <a:r>
              <a:rPr lang="en-US" altLang="ko-KR" dirty="0">
                <a:ea typeface="KoPub돋움체_Pro Light" pitchFamily="18" charset="-127"/>
                <a:sym typeface="Wingdings" panose="05000000000000000000" pitchFamily="2" charset="2"/>
              </a:rPr>
              <a:t>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이를 해결하기 위해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LSTM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GRU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같은 확장된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RNN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방식들을 사용하고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2">
              <a:lnSpc>
                <a:spcPct val="150000"/>
              </a:lnSpc>
            </a:pPr>
            <a:endParaRPr lang="en-US" altLang="ko-KR" sz="1600" i="1" dirty="0">
              <a:ea typeface="KoPub돋움체_Pro Light" pitchFamily="18" charset="-127"/>
            </a:endParaRPr>
          </a:p>
          <a:p>
            <a:pPr marL="677862" lvl="2" indent="0">
              <a:lnSpc>
                <a:spcPct val="150000"/>
              </a:lnSpc>
              <a:buNone/>
            </a:pPr>
            <a:endParaRPr lang="en-US" altLang="ko-KR" sz="1600" i="1" dirty="0">
              <a:ea typeface="KoPub돋움체_Pro Light" pitchFamily="18" charset="-127"/>
            </a:endParaRPr>
          </a:p>
          <a:p>
            <a:pPr marL="677862" lvl="2" indent="0">
              <a:lnSpc>
                <a:spcPct val="150000"/>
              </a:lnSpc>
              <a:buNone/>
            </a:pPr>
            <a:r>
              <a:rPr lang="en-US" altLang="ko-KR" sz="1600" dirty="0">
                <a:ea typeface="KoPub돋움체_Pro Light" pitchFamily="18" charset="-127"/>
              </a:rPr>
              <a:t>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A1777F2-DFE0-49CB-E02C-DD55F68E5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59" y="4293105"/>
            <a:ext cx="6451984" cy="175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2002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/>
              <a:t>LSTM</a:t>
            </a:r>
            <a:r>
              <a:rPr lang="en-US" altLang="ko-KR" sz="1600" dirty="0"/>
              <a:t>(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Long Short Term Memory)</a:t>
            </a:r>
            <a:endParaRPr lang="en-US" altLang="ko-KR" sz="1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96781" y="318222"/>
            <a:ext cx="8107710" cy="800724"/>
          </a:xfrm>
        </p:spPr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LSTM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8A882C-2416-4E5F-F9D6-819BD24E9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69" y="3149483"/>
            <a:ext cx="7661731" cy="3390295"/>
          </a:xfrm>
          <a:prstGeom prst="rect">
            <a:avLst/>
          </a:prstGeom>
        </p:spPr>
      </p:pic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642D0D80-5F06-CA1A-BB6B-B09C356FE5D3}"/>
              </a:ext>
            </a:extLst>
          </p:cNvPr>
          <p:cNvSpPr txBox="1">
            <a:spLocks/>
          </p:cNvSpPr>
          <p:nvPr/>
        </p:nvSpPr>
        <p:spPr>
          <a:xfrm>
            <a:off x="556602" y="1171900"/>
            <a:ext cx="8220709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LSTM 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구조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Long Short Term Memory(LSTM)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장기 의존성 문제를 완화한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RNN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개선 모델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Cell state(</a:t>
            </a:r>
            <a:r>
              <a:rPr lang="en-US" altLang="ko-KR" sz="1800" b="1" i="1" dirty="0">
                <a:latin typeface="KoPub돋움체_Pro Light" pitchFamily="18" charset="-127"/>
                <a:ea typeface="KoPub돋움체_Pro Light" pitchFamily="18" charset="-127"/>
              </a:rPr>
              <a:t>C</a:t>
            </a:r>
            <a:r>
              <a:rPr lang="en-US" altLang="ko-KR" sz="1800" b="1" i="1" baseline="-25000" dirty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구조를 제안하고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세가지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gate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추가한 구조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-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세가지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gate: Forget gate(</a:t>
            </a:r>
            <a:r>
              <a:rPr lang="en-US" altLang="ko-KR" sz="1600" b="1" i="1" dirty="0">
                <a:latin typeface="KoPub돋움체_Pro Light" pitchFamily="18" charset="-127"/>
                <a:ea typeface="KoPub돋움체_Pro Light" pitchFamily="18" charset="-127"/>
              </a:rPr>
              <a:t>f</a:t>
            </a:r>
            <a:r>
              <a:rPr lang="en-US" altLang="ko-KR" sz="1600" b="1" i="1" baseline="-25000" dirty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), Input gate(</a:t>
            </a:r>
            <a:r>
              <a:rPr lang="en-US" altLang="ko-KR" sz="1600" b="1" i="1" dirty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en-US" altLang="ko-KR" sz="1600" b="1" i="1" baseline="-25000" dirty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), Output gate(</a:t>
            </a:r>
            <a:r>
              <a:rPr lang="en-US" altLang="ko-KR" sz="1600" b="1" i="1" dirty="0">
                <a:latin typeface="KoPub돋움체_Pro Light" pitchFamily="18" charset="-127"/>
                <a:ea typeface="KoPub돋움체_Pro Light" pitchFamily="18" charset="-127"/>
              </a:rPr>
              <a:t>O</a:t>
            </a:r>
            <a:r>
              <a:rPr lang="en-US" altLang="ko-KR" sz="1600" b="1" i="1" baseline="-25000" dirty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246696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96781" y="318222"/>
            <a:ext cx="8107710" cy="800724"/>
          </a:xfrm>
        </p:spPr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LSTM</a:t>
            </a:r>
            <a:endParaRPr lang="ko-KR" altLang="en-US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5DE6016D-F039-FA63-87B2-17B586278F81}"/>
              </a:ext>
            </a:extLst>
          </p:cNvPr>
          <p:cNvSpPr txBox="1">
            <a:spLocks/>
          </p:cNvSpPr>
          <p:nvPr/>
        </p:nvSpPr>
        <p:spPr>
          <a:xfrm>
            <a:off x="556602" y="1171900"/>
            <a:ext cx="8220709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Cell state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Cell state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장기적으로 정보들을 유지하는 역할을 한다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4D80174-FC20-7D40-3C50-C1E37B10697A}"/>
              </a:ext>
            </a:extLst>
          </p:cNvPr>
          <p:cNvGrpSpPr/>
          <p:nvPr/>
        </p:nvGrpSpPr>
        <p:grpSpPr>
          <a:xfrm>
            <a:off x="942759" y="2507288"/>
            <a:ext cx="7516083" cy="3418715"/>
            <a:chOff x="790971" y="3121063"/>
            <a:chExt cx="7516083" cy="341871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151025B-879D-3A11-0FFA-1E19AF152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4218" y="3121063"/>
              <a:ext cx="7512836" cy="341871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AA03674-DD57-D27B-4319-64E4DCDB8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0971" y="3138153"/>
              <a:ext cx="962159" cy="304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00461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96781" y="203008"/>
            <a:ext cx="8107710" cy="800724"/>
          </a:xfrm>
        </p:spPr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LSTM</a:t>
            </a:r>
            <a:endParaRPr lang="ko-KR" altLang="en-US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1DFA2FA4-B1AF-3EA3-B32B-BB337C2DD2CA}"/>
              </a:ext>
            </a:extLst>
          </p:cNvPr>
          <p:cNvSpPr txBox="1">
            <a:spLocks/>
          </p:cNvSpPr>
          <p:nvPr/>
        </p:nvSpPr>
        <p:spPr>
          <a:xfrm>
            <a:off x="556602" y="1009506"/>
            <a:ext cx="8220709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LSTM 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구조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Long Short Term Memory(LSTM)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장기 의존성 문제를 완화한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RNN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개선 모델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Cell state(</a:t>
            </a:r>
            <a:r>
              <a:rPr lang="en-US" altLang="ko-KR" sz="1800" b="1" i="1" dirty="0">
                <a:latin typeface="KoPub돋움체_Pro Light" pitchFamily="18" charset="-127"/>
                <a:ea typeface="KoPub돋움체_Pro Light" pitchFamily="18" charset="-127"/>
              </a:rPr>
              <a:t>C</a:t>
            </a:r>
            <a:r>
              <a:rPr lang="en-US" altLang="ko-KR" sz="1800" b="1" i="1" baseline="-25000" dirty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구조를 제안하고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세가지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gate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추가한 구조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-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세가지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gate: Forget gate(</a:t>
            </a:r>
            <a:r>
              <a:rPr lang="en-US" altLang="ko-KR" sz="1600" b="1" i="1" dirty="0">
                <a:latin typeface="KoPub돋움체_Pro Light" pitchFamily="18" charset="-127"/>
                <a:ea typeface="KoPub돋움체_Pro Light" pitchFamily="18" charset="-127"/>
              </a:rPr>
              <a:t>f</a:t>
            </a:r>
            <a:r>
              <a:rPr lang="en-US" altLang="ko-KR" sz="1600" b="1" i="1" baseline="-25000" dirty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), Input gate(</a:t>
            </a:r>
            <a:r>
              <a:rPr lang="en-US" altLang="ko-KR" sz="1600" b="1" i="1" dirty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en-US" altLang="ko-KR" sz="1600" b="1" i="1" baseline="-25000" dirty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), Output gate(</a:t>
            </a:r>
            <a:r>
              <a:rPr lang="en-US" altLang="ko-KR" sz="1600" b="1" i="1" dirty="0">
                <a:latin typeface="KoPub돋움체_Pro Light" pitchFamily="18" charset="-127"/>
                <a:ea typeface="KoPub돋움체_Pro Light" pitchFamily="18" charset="-127"/>
              </a:rPr>
              <a:t>O</a:t>
            </a:r>
            <a:r>
              <a:rPr lang="en-US" altLang="ko-KR" sz="1600" b="1" i="1" baseline="-25000" dirty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DC2E51A-AAEF-8EC2-E623-6D65AD3C499F}"/>
              </a:ext>
            </a:extLst>
          </p:cNvPr>
          <p:cNvGrpSpPr/>
          <p:nvPr/>
        </p:nvGrpSpPr>
        <p:grpSpPr>
          <a:xfrm>
            <a:off x="942759" y="2795397"/>
            <a:ext cx="6451984" cy="3859595"/>
            <a:chOff x="1346008" y="2852930"/>
            <a:chExt cx="6451984" cy="385959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84836D0-EFC3-CA79-C9C4-29E9F334E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6008" y="2852930"/>
              <a:ext cx="6451984" cy="3859595"/>
            </a:xfrm>
            <a:prstGeom prst="rect">
              <a:avLst/>
            </a:prstGeom>
          </p:spPr>
        </p:pic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1FB2B248-C1EA-13B9-95D9-334D286A6E93}"/>
                </a:ext>
              </a:extLst>
            </p:cNvPr>
            <p:cNvCxnSpPr/>
            <p:nvPr/>
          </p:nvCxnSpPr>
          <p:spPr>
            <a:xfrm>
              <a:off x="1403615" y="6654992"/>
              <a:ext cx="3053171" cy="0"/>
            </a:xfrm>
            <a:prstGeom prst="line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7152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4294967295"/>
          </p:nvPr>
        </p:nvSpPr>
        <p:spPr>
          <a:xfrm>
            <a:off x="507066" y="1547074"/>
            <a:ext cx="8220709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KoPub돋움체_Pro Light" pitchFamily="18" charset="-127"/>
                <a:ea typeface="KoPub돋움체_Pro Light" pitchFamily="18" charset="-127"/>
              </a:rPr>
              <a:t>망각 게이트</a:t>
            </a:r>
            <a:r>
              <a:rPr lang="en-US" altLang="ko-KR" b="1" dirty="0">
                <a:solidFill>
                  <a:schemeClr val="tx1"/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b="1" dirty="0" err="1">
                <a:solidFill>
                  <a:schemeClr val="tx1"/>
                </a:solidFill>
                <a:latin typeface="KoPub돋움체_Pro Light" pitchFamily="18" charset="-127"/>
                <a:ea typeface="KoPub돋움체_Pro Light" pitchFamily="18" charset="-127"/>
              </a:rPr>
              <a:t>Forgate</a:t>
            </a:r>
            <a:r>
              <a:rPr lang="en-US" altLang="ko-KR" b="1" dirty="0">
                <a:solidFill>
                  <a:schemeClr val="tx1"/>
                </a:solidFill>
                <a:latin typeface="KoPub돋움체_Pro Light" pitchFamily="18" charset="-127"/>
                <a:ea typeface="KoPub돋움체_Pro Light" pitchFamily="18" charset="-127"/>
              </a:rPr>
              <a:t> gate)</a:t>
            </a:r>
            <a:endParaRPr lang="ko-KR" altLang="en-US" b="1" dirty="0">
              <a:solidFill>
                <a:schemeClr val="tx1"/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망각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게이트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(forget gate)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과거 정보를 어느 정도 기억할지 결정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과거 정보와 현재 데이터를 입력 받아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시그모이드를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취한 후 그 값을 과거 정보에 곱해 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시그모이드의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출력이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이면 과거 정보는 버리고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이면 과거 정보는 온전히 보존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4B1FC2D-B4EC-A271-6213-F86960F74C56}"/>
              </a:ext>
            </a:extLst>
          </p:cNvPr>
          <p:cNvSpPr txBox="1">
            <a:spLocks/>
          </p:cNvSpPr>
          <p:nvPr/>
        </p:nvSpPr>
        <p:spPr>
          <a:xfrm>
            <a:off x="496781" y="548650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>
                <a:latin typeface="KoPub돋움체_Pro Bold" pitchFamily="18" charset="-127"/>
                <a:ea typeface="KoPub돋움체_Pro Bold" pitchFamily="18" charset="-127"/>
              </a:rPr>
              <a:t>LSTM</a:t>
            </a: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66DBFBC-A0C1-81B7-E51E-27A7CF695037}"/>
              </a:ext>
            </a:extLst>
          </p:cNvPr>
          <p:cNvGrpSpPr/>
          <p:nvPr/>
        </p:nvGrpSpPr>
        <p:grpSpPr>
          <a:xfrm>
            <a:off x="3654449" y="3882230"/>
            <a:ext cx="5202807" cy="2700066"/>
            <a:chOff x="2498148" y="3835059"/>
            <a:chExt cx="5202807" cy="270006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5BBEC45-C211-B742-CE80-C094614C7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98148" y="5090734"/>
              <a:ext cx="5202807" cy="144439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54E340B-5501-A76D-15F2-013054D0C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2253" y="4175854"/>
              <a:ext cx="2765136" cy="88858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00A7A48-D3E6-DE79-39A9-45C8FDFE4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62253" y="3835059"/>
              <a:ext cx="3629241" cy="194330"/>
            </a:xfrm>
            <a:prstGeom prst="rect">
              <a:avLst/>
            </a:prstGeom>
          </p:spPr>
        </p:pic>
      </p:grpSp>
      <p:pic>
        <p:nvPicPr>
          <p:cNvPr id="18" name="Picture 2">
            <a:extLst>
              <a:ext uri="{FF2B5EF4-FFF2-40B4-BE49-F238E27FC236}">
                <a16:creationId xmlns:a16="http://schemas.microsoft.com/office/drawing/2014/main" id="{35E6184E-2FCC-E7BF-101C-7DFE5709F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5836" y="3886370"/>
            <a:ext cx="3462738" cy="236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5D742-0B6E-171C-0486-6C7A01942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2253F52-2BA2-87B9-94D0-9E49EDEA554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56602" y="1124721"/>
            <a:ext cx="8220709" cy="218906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222222"/>
                </a:solidFill>
                <a:highlight>
                  <a:srgbClr val="FFFFFF"/>
                </a:highlight>
                <a:latin typeface="Pretendard-Regular"/>
              </a:rPr>
              <a:t>임시</a:t>
            </a:r>
            <a:r>
              <a:rPr lang="en-US" altLang="ko-KR" b="1" dirty="0">
                <a:solidFill>
                  <a:srgbClr val="222222"/>
                </a:solidFill>
                <a:highlight>
                  <a:srgbClr val="FFFFFF"/>
                </a:highlight>
                <a:latin typeface="Pretendard-Regular"/>
              </a:rPr>
              <a:t> Cell state (      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LSTM </a:t>
            </a:r>
            <a:r>
              <a:rPr lang="ko-KR" altLang="en-US" dirty="0"/>
              <a:t>셀에서 임시로 만들어진 새로운 셀 상태 후보로</a:t>
            </a:r>
            <a:r>
              <a:rPr lang="en-US" altLang="ko-KR" dirty="0"/>
              <a:t>,</a:t>
            </a:r>
            <a:r>
              <a:rPr lang="ko-KR" altLang="en-US" dirty="0"/>
              <a:t> 새로운 정보와 기존 셀 상태를 조합해 최종 셀 상태를 만들기 위해 사용된다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이 셀 상태 후보와 입력 게이트</a:t>
            </a:r>
            <a:r>
              <a:rPr lang="en-US" altLang="ko-KR" dirty="0"/>
              <a:t>, </a:t>
            </a:r>
            <a:r>
              <a:rPr lang="ko-KR" altLang="en-US" dirty="0"/>
              <a:t>망각 게이트를 통해 최종적인 셀 상태를 갱신하게 된다</a:t>
            </a:r>
            <a:r>
              <a:rPr lang="en-US" altLang="ko-KR" dirty="0"/>
              <a:t>.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73ECDA4D-E25D-C219-4E92-DF79CD86A1DF}"/>
              </a:ext>
            </a:extLst>
          </p:cNvPr>
          <p:cNvSpPr txBox="1">
            <a:spLocks/>
          </p:cNvSpPr>
          <p:nvPr/>
        </p:nvSpPr>
        <p:spPr>
          <a:xfrm>
            <a:off x="496781" y="203008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LSTM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76E26C1-054E-F339-6DE5-C318B8101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85" y="3000516"/>
            <a:ext cx="6051993" cy="359686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19F03E9-CE36-0BB8-37C7-D2046BAE2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136" y="1256263"/>
            <a:ext cx="182226" cy="28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222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4294967295"/>
          </p:nvPr>
        </p:nvSpPr>
        <p:spPr>
          <a:xfrm>
            <a:off x="556602" y="1459935"/>
            <a:ext cx="8220709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srgbClr val="222222"/>
                </a:solidFill>
                <a:highlight>
                  <a:srgbClr val="FFFFFF"/>
                </a:highlight>
                <a:latin typeface="Pretendard-Regular"/>
              </a:rPr>
              <a:t>입력게이트</a:t>
            </a:r>
            <a:r>
              <a:rPr lang="en-US" altLang="ko-KR" b="1" dirty="0">
                <a:solidFill>
                  <a:srgbClr val="222222"/>
                </a:solidFill>
                <a:highlight>
                  <a:srgbClr val="FFFFFF"/>
                </a:highlight>
                <a:latin typeface="Pretendard-Regular"/>
              </a:rPr>
              <a:t>(</a:t>
            </a:r>
            <a:r>
              <a:rPr lang="en-US" altLang="ko-KR" sz="1800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Pretendard-Regular"/>
              </a:rPr>
              <a:t>Input gate)</a:t>
            </a:r>
            <a:endParaRPr lang="en-US" altLang="ko-KR" sz="18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입력 게이트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(input gate)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현재 정보를 기억하기 위해 만들어졌음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현재 메모리에 새로운 정보를 반영할지 결정하는 역할을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계산한 값이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이면 입력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-25000" dirty="0" err="1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 들어올 수 있도록 허용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(open)</a:t>
            </a:r>
          </a:p>
          <a:p>
            <a:pPr lvl="1">
              <a:lnSpc>
                <a:spcPct val="150000"/>
              </a:lnSpc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계산한 값이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이면 차단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6F79F2F-8C6F-5FB6-510C-C614B2CFC20D}"/>
              </a:ext>
            </a:extLst>
          </p:cNvPr>
          <p:cNvSpPr txBox="1">
            <a:spLocks/>
          </p:cNvSpPr>
          <p:nvPr/>
        </p:nvSpPr>
        <p:spPr>
          <a:xfrm>
            <a:off x="496781" y="439210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LSTM</a:t>
            </a:r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15614E7-638F-AD6D-6CA5-EEEF24717D26}"/>
              </a:ext>
            </a:extLst>
          </p:cNvPr>
          <p:cNvGrpSpPr/>
          <p:nvPr/>
        </p:nvGrpSpPr>
        <p:grpSpPr>
          <a:xfrm>
            <a:off x="4168751" y="3832249"/>
            <a:ext cx="4763517" cy="2758179"/>
            <a:chOff x="3840973" y="3685679"/>
            <a:chExt cx="4763517" cy="275817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074A7D7-8D63-8279-D4E4-ECEEBD5CB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62684" y="3685679"/>
              <a:ext cx="3398813" cy="110085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0AAD3E4-C357-1C7E-D4CD-F15E0A693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0973" y="4711080"/>
              <a:ext cx="4763517" cy="1732778"/>
            </a:xfrm>
            <a:prstGeom prst="rect">
              <a:avLst/>
            </a:prstGeom>
          </p:spPr>
        </p:pic>
      </p:grpSp>
      <p:pic>
        <p:nvPicPr>
          <p:cNvPr id="20" name="Picture 2">
            <a:extLst>
              <a:ext uri="{FF2B5EF4-FFF2-40B4-BE49-F238E27FC236}">
                <a16:creationId xmlns:a16="http://schemas.microsoft.com/office/drawing/2014/main" id="{B7894F6E-809D-3CEC-C364-415AEEB08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5335" y="3881317"/>
            <a:ext cx="3565331" cy="2543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96781" y="203008"/>
            <a:ext cx="8107710" cy="800724"/>
          </a:xfrm>
        </p:spPr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LSTM</a:t>
            </a:r>
            <a:endParaRPr lang="ko-KR" altLang="en-US" dirty="0"/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F591271D-CEE4-BFEE-335D-1DB5329C9108}"/>
              </a:ext>
            </a:extLst>
          </p:cNvPr>
          <p:cNvSpPr txBox="1">
            <a:spLocks/>
          </p:cNvSpPr>
          <p:nvPr/>
        </p:nvSpPr>
        <p:spPr>
          <a:xfrm>
            <a:off x="556602" y="1009506"/>
            <a:ext cx="8220709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Cell state(</a:t>
            </a:r>
            <a:r>
              <a:rPr lang="en-US" altLang="ko-KR" sz="1800" b="1" i="1" dirty="0">
                <a:latin typeface="KoPub돋움체_Pro Light" pitchFamily="18" charset="-127"/>
                <a:ea typeface="KoPub돋움체_Pro Light" pitchFamily="18" charset="-127"/>
              </a:rPr>
              <a:t>C</a:t>
            </a:r>
            <a:r>
              <a:rPr lang="en-US" altLang="ko-KR" sz="1800" b="1" i="1" baseline="-25000" dirty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업데이트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Pretendard-Regular"/>
              </a:rPr>
              <a:t>오래된 </a:t>
            </a:r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Pretendard-Regular"/>
              </a:rPr>
              <a:t>cell state C(t-1)</a:t>
            </a:r>
            <a:r>
              <a:rPr lang="ko-KR" alt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Pretendard-Regular"/>
              </a:rPr>
              <a:t>을 새로운 </a:t>
            </a:r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Pretendard-Regular"/>
              </a:rPr>
              <a:t>cell stat</a:t>
            </a:r>
            <a:r>
              <a:rPr lang="ko-KR" alt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Pretendard-Regular"/>
              </a:rPr>
              <a:t>인 </a:t>
            </a:r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Pretendard-Regular"/>
              </a:rPr>
              <a:t>C(t)</a:t>
            </a:r>
            <a:r>
              <a:rPr lang="ko-KR" alt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Pretendard-Regular"/>
              </a:rPr>
              <a:t>로 업데이트</a:t>
            </a:r>
            <a:endParaRPr lang="en-US" altLang="ko-KR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Pretendard-Regular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현 시점에 대한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cell state( </a:t>
            </a:r>
            <a:r>
              <a:rPr lang="en-US" altLang="ko-KR" sz="2000" i="1" dirty="0" err="1">
                <a:latin typeface="KoPub돋움체_Pro Light" pitchFamily="18" charset="-127"/>
                <a:ea typeface="KoPub돋움체_Pro Light" pitchFamily="18" charset="-127"/>
              </a:rPr>
              <a:t>c</a:t>
            </a:r>
            <a:r>
              <a:rPr lang="en-US" altLang="ko-KR" sz="2000" i="1" baseline="-25000" dirty="0" err="1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업데이트할때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forget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input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gate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활용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Forget gate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는 과거정보를 통제하고</a:t>
            </a:r>
            <a:r>
              <a:rPr lang="en-US" altLang="ko-KR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, Input gate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는 현재 정보를 통제</a:t>
            </a:r>
            <a:endParaRPr lang="en-US" altLang="ko-KR" b="1" dirty="0">
              <a:solidFill>
                <a:srgbClr val="0070C0"/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8B521A-CB5A-5D52-B504-5095E07BC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580" y="2454760"/>
            <a:ext cx="5737605" cy="39999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1580600-58A8-096E-153D-9FA21C951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502" y="3764216"/>
            <a:ext cx="5208808" cy="2660348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6DCE1DF2-FBCE-F4F5-9B14-77744690C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3879" y="4003248"/>
            <a:ext cx="3484016" cy="2306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304578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4294967295"/>
          </p:nvPr>
        </p:nvSpPr>
        <p:spPr>
          <a:xfrm>
            <a:off x="498994" y="1239934"/>
            <a:ext cx="8220709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latin typeface="KoPub돋움체_Pro Light" pitchFamily="18" charset="-127"/>
                <a:ea typeface="KoPub돋움체_Pro Bold" pitchFamily="18" charset="-127"/>
              </a:rPr>
              <a:t>출력게이트</a:t>
            </a:r>
            <a:r>
              <a:rPr lang="en-US" altLang="ko-KR" b="1" dirty="0">
                <a:latin typeface="KoPub돋움체_Pro Light" pitchFamily="18" charset="-127"/>
                <a:ea typeface="KoPub돋움체_Pro Bold" pitchFamily="18" charset="-127"/>
              </a:rPr>
              <a:t>(Output Gate)</a:t>
            </a:r>
            <a:endParaRPr lang="ko-KR" altLang="en-US" b="1" dirty="0">
              <a:solidFill>
                <a:srgbClr val="FF0000"/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Pretendard-Regular"/>
              </a:rPr>
              <a:t>무엇을 출력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Pretendard-Regular"/>
              </a:rPr>
              <a:t>(output)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Pretendard-Regular"/>
              </a:rPr>
              <a:t>할지 결정하며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Pretendard-Regular"/>
              </a:rPr>
              <a:t>,  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Pretendard-Regular"/>
              </a:rPr>
              <a:t>출력은 현재 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Pretendard-Regular"/>
              </a:rPr>
              <a:t>cell state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Pretendard-Regular"/>
              </a:rPr>
              <a:t>인 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Pretendard-Regular"/>
              </a:rPr>
              <a:t>C(t)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Pretendard-Regular"/>
              </a:rPr>
              <a:t>를 가지고 정하지만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Pretendard-Regular"/>
              </a:rPr>
              <a:t> 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Pretendard-Regular"/>
              </a:rPr>
              <a:t>모든 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Pretendard-Regular"/>
              </a:rPr>
              <a:t>C(t)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Pretendard-Regular"/>
              </a:rPr>
              <a:t>를 사용하지 않고</a:t>
            </a:r>
            <a:r>
              <a:rPr lang="en-US" altLang="ko-KR" sz="1600" dirty="0">
                <a:solidFill>
                  <a:srgbClr val="222222"/>
                </a:solidFill>
                <a:highlight>
                  <a:srgbClr val="FFFFFF"/>
                </a:highlight>
                <a:latin typeface="Pretendard-Regular"/>
              </a:rPr>
              <a:t> 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Pretendard-Regular"/>
              </a:rPr>
              <a:t>일부만 필터링하여 출력</a:t>
            </a:r>
            <a:endParaRPr lang="ko-KR" altLang="en-US" sz="1600" dirty="0"/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출력 게이트는 갱신된 메모리의 출력 값을 제어하는 역할을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계산한 값이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이면 의미 있는 결과로 최종 출력</a:t>
            </a:r>
          </a:p>
          <a:p>
            <a:pPr lvl="1">
              <a:lnSpc>
                <a:spcPct val="150000"/>
              </a:lnSpc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계산한 값이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이면 해당 연산 출력을 하지 않음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CE56BC9-B828-1459-B1F0-60CA3AA96E62}"/>
              </a:ext>
            </a:extLst>
          </p:cNvPr>
          <p:cNvSpPr txBox="1">
            <a:spLocks/>
          </p:cNvSpPr>
          <p:nvPr/>
        </p:nvSpPr>
        <p:spPr>
          <a:xfrm>
            <a:off x="496781" y="260615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LSTM</a:t>
            </a:r>
            <a:endParaRPr lang="ko-KR" alt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9BF8B09-481A-588A-BB60-63CCB52E3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366" y="3947463"/>
            <a:ext cx="3344686" cy="2765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F00EE-78EE-8C80-7D72-64EA3FCAA759}"/>
              </a:ext>
            </a:extLst>
          </p:cNvPr>
          <p:cNvSpPr txBox="1"/>
          <p:nvPr/>
        </p:nvSpPr>
        <p:spPr>
          <a:xfrm>
            <a:off x="4744821" y="4523533"/>
            <a:ext cx="405353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Pretendard-Regular"/>
              </a:rPr>
              <a:t>(1) 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Pretendard-Regular"/>
              </a:rPr>
              <a:t>첫째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Pretendard-Regular"/>
              </a:rPr>
              <a:t>, </a:t>
            </a:r>
            <a:r>
              <a:rPr lang="ko-KR" altLang="en-US" sz="16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Pretendard-Regular"/>
              </a:rPr>
              <a:t>시그모이드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Pretendard-Regular"/>
              </a:rPr>
              <a:t> 층을 써서 현재 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Pretendard-Regular"/>
              </a:rPr>
              <a:t>cell state 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Pretendard-Regular"/>
              </a:rPr>
              <a:t>중에서 어떤 부분만 출력을 할지를 정</a:t>
            </a:r>
            <a:r>
              <a:rPr lang="ko-KR" altLang="en-US" sz="1600" dirty="0">
                <a:solidFill>
                  <a:srgbClr val="222222"/>
                </a:solidFill>
                <a:highlight>
                  <a:srgbClr val="FFFFFF"/>
                </a:highlight>
                <a:latin typeface="Pretendard-Regular"/>
              </a:rPr>
              <a:t>함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Pretendard-Regular"/>
              </a:rPr>
              <a:t> -&gt; o(t) </a:t>
            </a:r>
          </a:p>
          <a:p>
            <a:pPr algn="l"/>
            <a:r>
              <a:rPr lang="en-US" altLang="ko-KR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Pretendard-Regular"/>
              </a:rPr>
              <a:t>(2) 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Pretendard-Regular"/>
              </a:rPr>
              <a:t>둘째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Pretendard-Regular"/>
              </a:rPr>
              <a:t>, cell state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Pretendard-Regular"/>
              </a:rPr>
              <a:t>를 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Pretendard-Regular"/>
              </a:rPr>
              <a:t>tanh 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Pretendard-Regular"/>
              </a:rPr>
              <a:t>함수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Pretendard-Regular"/>
              </a:rPr>
              <a:t>(-1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Pretendard-Regular"/>
              </a:rPr>
              <a:t>과 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Pretendard-Regular"/>
              </a:rPr>
              <a:t>1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Pretendard-Regular"/>
              </a:rPr>
              <a:t>사이의 값을 출력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Pretendard-Regular"/>
              </a:rPr>
              <a:t>)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Pretendard-Regular"/>
              </a:rPr>
              <a:t>를 사용하고 위에서 구한 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Pretendard-Regular"/>
              </a:rPr>
              <a:t>o(t)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Pretendard-Regular"/>
              </a:rPr>
              <a:t>와 곱하여 최종적으로 출력할 부분을 결정</a:t>
            </a:r>
            <a:endParaRPr lang="en-US" altLang="ko-KR" sz="1600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Pretendard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ko-KR" altLang="en-US" sz="2600" dirty="0"/>
              <a:t>순환 신경망</a:t>
            </a:r>
            <a:r>
              <a:rPr lang="en-US" altLang="ko-KR" sz="2600" dirty="0"/>
              <a:t>(RNN)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533084"/>
            <a:ext cx="5779950" cy="11130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96781" y="203008"/>
            <a:ext cx="8107710" cy="800724"/>
          </a:xfrm>
        </p:spPr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LSTM</a:t>
            </a:r>
            <a:endParaRPr lang="ko-KR" altLang="en-US" dirty="0"/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DF1057C1-E7DF-609B-DCAB-59A2AA7788E5}"/>
              </a:ext>
            </a:extLst>
          </p:cNvPr>
          <p:cNvSpPr txBox="1">
            <a:spLocks/>
          </p:cNvSpPr>
          <p:nvPr/>
        </p:nvSpPr>
        <p:spPr>
          <a:xfrm>
            <a:off x="597117" y="1056687"/>
            <a:ext cx="8220709" cy="27098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Hidden state(</a:t>
            </a:r>
            <a:r>
              <a:rPr lang="en-US" altLang="ko-KR" sz="1800" b="1" i="1" dirty="0" err="1">
                <a:latin typeface="KoPub돋움체_Pro Light" pitchFamily="18" charset="-127"/>
                <a:ea typeface="KoPub돋움체_Pro Light" pitchFamily="18" charset="-127"/>
              </a:rPr>
              <a:t>h</a:t>
            </a:r>
            <a:r>
              <a:rPr lang="en-US" altLang="ko-KR" sz="1800" b="1" i="1" baseline="-25000" dirty="0" err="1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)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업데이트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최종적으로 단기적 정보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hidden state(</a:t>
            </a:r>
            <a:r>
              <a:rPr lang="en-US" altLang="ko-KR" sz="1800" b="1" i="1" dirty="0" err="1">
                <a:latin typeface="KoPub돋움체_Pro Light" pitchFamily="18" charset="-127"/>
                <a:ea typeface="KoPub돋움체_Pro Light" pitchFamily="18" charset="-127"/>
              </a:rPr>
              <a:t>h</a:t>
            </a:r>
            <a:r>
              <a:rPr lang="en-US" altLang="ko-KR" sz="1800" b="1" i="1" baseline="-25000" dirty="0" err="1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업데이트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Output gate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어떤 정보를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output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으로 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보낼지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결정하기 위한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gate</a:t>
            </a: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= hidden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state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cell state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얼마나 반영할 것인지에 대한 가중치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- Output Gate(</a:t>
            </a:r>
            <a:r>
              <a:rPr lang="en-US" altLang="ko-KR" sz="1800" b="1" dirty="0">
                <a:latin typeface="KoPub돋움체_Pro Light" pitchFamily="18" charset="-127"/>
                <a:ea typeface="KoPub돋움체_Pro Light" pitchFamily="18" charset="-127"/>
              </a:rPr>
              <a:t>O</a:t>
            </a:r>
            <a:r>
              <a:rPr lang="en-US" altLang="ko-KR" sz="1800" b="1" baseline="-25000" dirty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 = </a:t>
            </a: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- Hidden state </a:t>
            </a:r>
            <a:r>
              <a:rPr lang="en-US" altLang="ko-KR" sz="1600" b="1" i="1" dirty="0" err="1">
                <a:latin typeface="KoPub돋움체_Pro Light" pitchFamily="18" charset="-127"/>
                <a:ea typeface="KoPub돋움체_Pro Light" pitchFamily="18" charset="-127"/>
              </a:rPr>
              <a:t>h</a:t>
            </a:r>
            <a:r>
              <a:rPr lang="en-US" altLang="ko-KR" sz="1600" b="1" i="1" baseline="-25000" dirty="0" err="1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= </a:t>
            </a:r>
            <a:r>
              <a:rPr lang="en-US" altLang="ko-KR" sz="1600" b="1" dirty="0">
                <a:latin typeface="KoPub돋움체_Pro Light" pitchFamily="18" charset="-127"/>
                <a:ea typeface="KoPub돋움체_Pro Light" pitchFamily="18" charset="-127"/>
              </a:rPr>
              <a:t>O</a:t>
            </a:r>
            <a:r>
              <a:rPr lang="en-US" altLang="ko-KR" sz="1600" b="1" baseline="-25000" dirty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</a:t>
            </a:r>
            <a:r>
              <a:rPr lang="en-US" altLang="ko-KR" i="1" dirty="0">
                <a:latin typeface="KoPub돋움체_Pro Light" pitchFamily="18" charset="-127"/>
                <a:ea typeface="KoPub돋움체_Pro Light" pitchFamily="18" charset="-127"/>
              </a:rPr>
              <a:t>tanh(</a:t>
            </a:r>
            <a:r>
              <a:rPr lang="en-US" altLang="ko-KR" sz="1800" b="1" i="1" dirty="0">
                <a:latin typeface="KoPub돋움체_Pro Light" pitchFamily="18" charset="-127"/>
                <a:ea typeface="KoPub돋움체_Pro Light" pitchFamily="18" charset="-127"/>
              </a:rPr>
              <a:t>C</a:t>
            </a:r>
            <a:r>
              <a:rPr lang="en-US" altLang="ko-KR" sz="1600" b="1" i="1" baseline="-25000" dirty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en-US" altLang="ko-KR" i="1" dirty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201B55-F2A7-7F86-E160-BB75AAC56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187" y="3795208"/>
            <a:ext cx="6797626" cy="26583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073A193-3804-22DA-7116-F0C437144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740" y="2852930"/>
            <a:ext cx="2457793" cy="3238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50B5E09-E252-9900-AFD8-B582E635C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60" y="3352648"/>
            <a:ext cx="219106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62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96781" y="548650"/>
            <a:ext cx="8107710" cy="800724"/>
          </a:xfrm>
        </p:spPr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LSTM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4294967295"/>
          </p:nvPr>
        </p:nvSpPr>
        <p:spPr>
          <a:xfrm>
            <a:off x="498994" y="1459935"/>
            <a:ext cx="8220709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LSTM 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역전파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LSTM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셀을 통해서 역전파를 수행하기 때문에 ‘중단 없는 기울기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(uninterrupted gradient flow)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’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라고도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그림과 같이 최종 오차는 모든 노드에 전파되는데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셀을 통해서 중단 없이 전파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dirty="0"/>
              <a:t>LSTM </a:t>
            </a:r>
            <a:r>
              <a:rPr lang="ko-KR" altLang="en-US" sz="1600" dirty="0"/>
              <a:t>셀 단위 </a:t>
            </a:r>
            <a:r>
              <a:rPr lang="ko-KR" altLang="en-US" sz="1600" dirty="0" err="1"/>
              <a:t>역전파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9582" y="4120284"/>
            <a:ext cx="7777176" cy="1938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ko-KR" altLang="en-US" sz="2600" dirty="0"/>
              <a:t>게이트 순환 신경망</a:t>
            </a:r>
            <a:r>
              <a:rPr lang="en-US" altLang="ko-KR" sz="2600" dirty="0"/>
              <a:t>(GRU)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B3A3F964-02F8-825F-2DBE-49BBE1095C86}"/>
              </a:ext>
            </a:extLst>
          </p:cNvPr>
          <p:cNvSpPr txBox="1">
            <a:spLocks/>
          </p:cNvSpPr>
          <p:nvPr/>
        </p:nvSpPr>
        <p:spPr>
          <a:xfrm>
            <a:off x="251475" y="1182327"/>
            <a:ext cx="8662577" cy="2592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GRU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LSTM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구조를 간단하게 개선하여 파라미터 개수를 줄임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</a:t>
            </a: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- Output gate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없애고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reset gate(</a:t>
            </a:r>
            <a:r>
              <a:rPr lang="en-US" altLang="ko-KR" sz="1600" b="1" i="1" dirty="0">
                <a:latin typeface="KoPub돋움체_Pro Light" pitchFamily="18" charset="-127"/>
                <a:ea typeface="KoPub돋움체_Pro Light" pitchFamily="18" charset="-127"/>
              </a:rPr>
              <a:t>r</a:t>
            </a:r>
            <a:r>
              <a:rPr lang="en-US" altLang="ko-KR" sz="1600" b="1" i="1" baseline="-25000" dirty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정의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Forget gate, Input gate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Update gate(</a:t>
            </a:r>
            <a:r>
              <a:rPr lang="en-US" altLang="ko-KR" sz="1800" b="1" i="1" dirty="0" err="1">
                <a:latin typeface="KoPub돋움체_Pro Light" pitchFamily="18" charset="-127"/>
                <a:ea typeface="KoPub돋움체_Pro Light" pitchFamily="18" charset="-127"/>
              </a:rPr>
              <a:t>Z</a:t>
            </a:r>
            <a:r>
              <a:rPr lang="en-US" altLang="ko-KR" sz="1800" b="1" i="1" baseline="-25000" dirty="0" err="1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통합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- Cell state, hidden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state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hidden state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통합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B8642F9-C5BB-7C4E-E4F5-36AEAFBC0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59" y="2640104"/>
            <a:ext cx="5125165" cy="10860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CAC0295-400C-A9BE-FEDB-C46430539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59" y="4293105"/>
            <a:ext cx="5534797" cy="49536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2EC8286-2070-A45C-E405-AC7BEEA93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187" y="4788474"/>
            <a:ext cx="7176641" cy="1914159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7439D129-C281-B9FD-B1A1-6433727108D4}"/>
              </a:ext>
            </a:extLst>
          </p:cNvPr>
          <p:cNvSpPr txBox="1">
            <a:spLocks/>
          </p:cNvSpPr>
          <p:nvPr/>
        </p:nvSpPr>
        <p:spPr>
          <a:xfrm>
            <a:off x="496781" y="260615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>
                <a:latin typeface="KoPub돋움체_Pro Bold" pitchFamily="18" charset="-127"/>
                <a:ea typeface="KoPub돋움체_Pro Bold" pitchFamily="18" charset="-127"/>
              </a:rPr>
              <a:t>게이트 순환 신경망</a:t>
            </a:r>
            <a:r>
              <a:rPr lang="en-US" altLang="ko-KR">
                <a:latin typeface="KoPub돋움체_Pro Bold" pitchFamily="18" charset="-127"/>
                <a:ea typeface="KoPub돋움체_Pro Bold" pitchFamily="18" charset="-127"/>
              </a:rPr>
              <a:t>(GRU)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99545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E8F4CDA-8DD6-EEF6-8095-D0F15076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861" y="203008"/>
            <a:ext cx="1602773" cy="10748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22702F2-CD03-C751-EF88-E8B04722C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22" y="1393023"/>
            <a:ext cx="8561555" cy="4397864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853DD88D-7189-0023-C984-D3037EDD9744}"/>
              </a:ext>
            </a:extLst>
          </p:cNvPr>
          <p:cNvSpPr txBox="1">
            <a:spLocks/>
          </p:cNvSpPr>
          <p:nvPr/>
        </p:nvSpPr>
        <p:spPr>
          <a:xfrm>
            <a:off x="496781" y="433436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>
                <a:latin typeface="KoPub돋움체_Pro Bold" pitchFamily="18" charset="-127"/>
                <a:ea typeface="KoPub돋움체_Pro Bold" pitchFamily="18" charset="-127"/>
              </a:rPr>
              <a:t>게이트 순환 신경망</a:t>
            </a:r>
            <a:r>
              <a:rPr lang="en-US" altLang="ko-KR">
                <a:latin typeface="KoPub돋움체_Pro Bold" pitchFamily="18" charset="-127"/>
                <a:ea typeface="KoPub돋움체_Pro Bold" pitchFamily="18" charset="-127"/>
              </a:rPr>
              <a:t>(GRU)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98319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96781" y="548650"/>
            <a:ext cx="8107710" cy="800724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게이트 순환 신경망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(GRU)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4294967295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GRU 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구조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GRU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LSTM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사용하는 망각 게이트와 입력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게이트를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하나로 합친 것이며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별도의 업데이트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게이트로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구성되어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하나의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게이트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컨트롤러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(gate controller)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 망각 게이트와 입력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게이트를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모두 제어함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게이트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컨트롤러가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출력하면 망각 게이트는 열리고 입력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게이트는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닫히며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반대로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출력하면 망각 게이트는 닫히고 입력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게이트는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열림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이전 기억이 저장될 때마다 단계별 입력은 삭제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GRU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출력 게이트가 없어 전체 상태 벡터가 매 단계마다 출력되며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이전 상태의 어느 부분이 출력될지 제어하는 새로운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게이트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컨트롤러가 별도로 존재함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96781" y="548650"/>
            <a:ext cx="8107710" cy="800724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게이트 순환 신경망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(GRU)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4294967295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GRU 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구조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b="1" dirty="0">
                <a:solidFill>
                  <a:srgbClr val="FF0000"/>
                </a:solidFill>
                <a:latin typeface="KoPub돋움체_Pro Light" pitchFamily="18" charset="-127"/>
                <a:ea typeface="KoPub돋움체_Pro Light" pitchFamily="18" charset="-127"/>
              </a:rPr>
              <a:t>망각 </a:t>
            </a:r>
            <a:r>
              <a:rPr lang="ko-KR" altLang="en-US" b="1" dirty="0" err="1">
                <a:solidFill>
                  <a:srgbClr val="FF0000"/>
                </a:solidFill>
                <a:latin typeface="KoPub돋움체_Pro Light" pitchFamily="18" charset="-127"/>
                <a:ea typeface="KoPub돋움체_Pro Light" pitchFamily="18" charset="-127"/>
              </a:rPr>
              <a:t>게이트</a:t>
            </a:r>
            <a:endParaRPr lang="ko-KR" altLang="en-US" b="1" dirty="0">
              <a:solidFill>
                <a:srgbClr val="FF0000"/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망각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게이트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(reset gate)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과거 정보를 적당히 초기화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(reset)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시키려는 목적으로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시그모이드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함수를 출력으로 이용하여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(0,1)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값을 이전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은닉층에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곱함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이전 시점의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은닉층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값에 현시점의 정보에 대한 가중치를 곱한 것으로 수식은 다음과 같음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366" y="3601821"/>
            <a:ext cx="2849517" cy="583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96781" y="548650"/>
            <a:ext cx="8107710" cy="800724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게이트 순환 신경망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(GRU)</a:t>
            </a:r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망각 게이트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931218"/>
            <a:ext cx="6842770" cy="39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96781" y="548650"/>
            <a:ext cx="8107710" cy="800724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게이트 순환 신경망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(GRU)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4294967295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GRU 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구조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b="1" dirty="0">
                <a:solidFill>
                  <a:srgbClr val="FF0000"/>
                </a:solidFill>
                <a:latin typeface="KoPub돋움체_Pro Light" pitchFamily="18" charset="-127"/>
                <a:ea typeface="KoPub돋움체_Pro Light" pitchFamily="18" charset="-127"/>
              </a:rPr>
              <a:t>업데이트 </a:t>
            </a:r>
            <a:r>
              <a:rPr lang="ko-KR" altLang="en-US" b="1" dirty="0" err="1">
                <a:solidFill>
                  <a:srgbClr val="FF0000"/>
                </a:solidFill>
                <a:latin typeface="KoPub돋움체_Pro Light" pitchFamily="18" charset="-127"/>
                <a:ea typeface="KoPub돋움체_Pro Light" pitchFamily="18" charset="-127"/>
              </a:rPr>
              <a:t>게이트</a:t>
            </a:r>
            <a:endParaRPr lang="ko-KR" altLang="en-US" b="1" dirty="0">
              <a:solidFill>
                <a:srgbClr val="FF0000"/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업데이트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게이트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(update gate)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과거와 현재 정보의 최신화 비율을 결정하는 역할을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시그모이드로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출력된 결과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z</a:t>
            </a:r>
            <a:r>
              <a:rPr lang="en-US" altLang="ko-KR" baseline="-25000" dirty="0" err="1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현시점의 정보량을 결정하고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뺀 값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(1-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z</a:t>
            </a:r>
            <a:r>
              <a:rPr lang="en-US" altLang="ko-KR" baseline="-25000" dirty="0" err="1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직전 시점의 은닉층 정보와 곱함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이를 수식으로 나타내면 다음과 같음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366" y="3942249"/>
            <a:ext cx="2908119" cy="536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96781" y="548650"/>
            <a:ext cx="8107710" cy="800724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게이트 순환 신경망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(GRU)</a:t>
            </a:r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업데이트 게이트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1988825"/>
            <a:ext cx="7462021" cy="3943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96781" y="548650"/>
            <a:ext cx="8107710" cy="800724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순환 신경망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(RNN)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4294967295"/>
          </p:nvPr>
        </p:nvSpPr>
        <p:spPr>
          <a:xfrm>
            <a:off x="498994" y="1459935"/>
            <a:ext cx="8220709" cy="4964629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순환 신경망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(RNN)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RNN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(Recurrent Neural Network)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시간적으로 연속성이 있는 데이터를 처리하려고 고안된 인공 신경망임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RNN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Recurrent(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반복되는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)’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이전 은닉층이 현재 은닉층의 입력이 되면서 ‘반복되는 순환 구조를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갖는다’는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의미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en-US" altLang="ko-KR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RNN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이 기존 네트워크와 다른 점은 ‘기억</a:t>
            </a:r>
            <a:r>
              <a:rPr lang="en-US" altLang="ko-KR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(memory)’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을 갖는다는 것이다</a:t>
            </a:r>
            <a:endParaRPr lang="en-US" altLang="ko-KR" b="1" dirty="0">
              <a:solidFill>
                <a:srgbClr val="0070C0"/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기억은 현재까지 입력 데이터를 요약한 정보라고 생각하면 됨</a:t>
            </a:r>
          </a:p>
          <a:p>
            <a:pPr lvl="1">
              <a:lnSpc>
                <a:spcPct val="20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새로운 입력이 네트워크로 들어올 때마다 기억은 조금씩 수정되며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결국 최종적으로 남겨진 기억은 모든 입력 전체를 요약한 정보가 됨</a:t>
            </a:r>
          </a:p>
        </p:txBody>
      </p:sp>
    </p:spTree>
    <p:extLst>
      <p:ext uri="{BB962C8B-B14F-4D97-AF65-F5344CB8AC3E}">
        <p14:creationId xmlns:p14="http://schemas.microsoft.com/office/powerpoint/2010/main" val="12950939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96781" y="548650"/>
            <a:ext cx="8107710" cy="800724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게이트 순환 신경망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(GRU)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4294967295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GRU 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구조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b="1" dirty="0">
                <a:solidFill>
                  <a:srgbClr val="FF0000"/>
                </a:solidFill>
                <a:latin typeface="KoPub돋움체_Pro Light" pitchFamily="18" charset="-127"/>
                <a:ea typeface="KoPub돋움체_Pro Light" pitchFamily="18" charset="-127"/>
              </a:rPr>
              <a:t>후보군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후보군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(candidate)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현시점의 정보에 대한 후보군을 계산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과거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은닉층의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정보를 그대로 이용하지 않고 망각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게이트의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결과를 이용하여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후보군을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계산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346347"/>
            <a:ext cx="7166706" cy="1191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96781" y="548650"/>
            <a:ext cx="8107710" cy="800724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게이트 순환 신경망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(GRU)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4294967295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GRU 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구조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b="1" dirty="0" err="1">
                <a:solidFill>
                  <a:srgbClr val="FF0000"/>
                </a:solidFill>
                <a:latin typeface="KoPub돋움체_Pro Light" pitchFamily="18" charset="-127"/>
                <a:ea typeface="KoPub돋움체_Pro Light" pitchFamily="18" charset="-127"/>
              </a:rPr>
              <a:t>은닉층</a:t>
            </a:r>
            <a:r>
              <a:rPr lang="ko-KR" altLang="en-US" b="1" dirty="0">
                <a:solidFill>
                  <a:srgbClr val="FF0000"/>
                </a:solidFill>
                <a:latin typeface="KoPub돋움체_Pro Light" pitchFamily="18" charset="-127"/>
                <a:ea typeface="KoPub돋움체_Pro Light" pitchFamily="18" charset="-127"/>
              </a:rPr>
              <a:t> 계산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마지막으로 업데이트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게이트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결과와 후보군 결과를 결합하여 현시점의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은닉층을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계산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시그모이드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함수의 결과는 현시점에서 결과에 대한 정보량을 결정하고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1-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시그모이드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함수의 결과는 과거의 정보량을 결정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이것을 수식으로 나타내면 다음과 같음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429000"/>
            <a:ext cx="3704409" cy="563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96781" y="548650"/>
            <a:ext cx="8107710" cy="800724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게이트 순환 신경망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(GRU)</a:t>
            </a:r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en-US" altLang="ko-KR" sz="1600" dirty="0"/>
              <a:t>GRU </a:t>
            </a:r>
            <a:r>
              <a:rPr lang="ko-KR" altLang="en-US" sz="1600" dirty="0"/>
              <a:t>내부 구조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1988" y="1931218"/>
            <a:ext cx="6966721" cy="4522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/>
              <a:t>RNN, LSTM, GRU </a:t>
            </a:r>
            <a:r>
              <a:rPr lang="ko-KR" altLang="en-US" sz="2600" dirty="0"/>
              <a:t>성능 비교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96781" y="548650"/>
            <a:ext cx="8107710" cy="800724"/>
          </a:xfrm>
        </p:spPr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RNN, LSTM, GRU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성능 비교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4294967295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RNN, LSTM, GRU 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성능 비교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앞서 구현했던 모델들의 정확도 및 수행 시간을 정리하면 다음 표와 같음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219253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모델 여섯 개에 대한 평가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2564895"/>
            <a:ext cx="7620000" cy="233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96781" y="548650"/>
            <a:ext cx="8107710" cy="800724"/>
          </a:xfrm>
        </p:spPr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RNN, LSTM, GRU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성능 비교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4294967295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RNN, LSTM, GRU 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성능 비교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RNN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셀의 훈련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데이터셋에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대한 정확도가 가장 높으나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검증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데이터셋에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대한 정확도는 다른 모델에 비해 조금 낮음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훈련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데이터셋과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테스트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데이터셋의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정확도 및 수행 시간을 모두 고려한다면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RNN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계층의 성능이 가장 좋다고 할 수도 있음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물론 수행 시간이 중요하지 않다고 판단할 때는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GRU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선택할 수도 있음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모델 여섯 개에 대한 정확도 차이가 크지 않기 때문에 모든 모델을 실행하여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하이퍼파라미터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값을 제일 빨리 찾는 모델을 사용하길 권장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96781" y="548650"/>
            <a:ext cx="8107710" cy="800724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순환 신경망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(RNN)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4294967295"/>
          </p:nvPr>
        </p:nvSpPr>
        <p:spPr>
          <a:xfrm>
            <a:off x="498994" y="1459935"/>
            <a:ext cx="8220709" cy="4964629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순환 신경망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(RNN)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그림과 같이 첫 번째 입력이 들어오면 첫 번째 기억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(h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만들어지고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두 번째 입력이 들어오면 기존 기억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(h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새로운 입력을 참고하여 새 기억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(h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만듦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입력 길이만큼 이 과정을 얼마든지 반복할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RNN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외부 입력과 자신의 이전 상태를 입력받아 현재 상태를 갱신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575FDC-5337-AD75-5DF2-BBF16DAE1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6008" y="4336338"/>
            <a:ext cx="5760700" cy="2261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96781" y="548650"/>
            <a:ext cx="8107710" cy="800724"/>
          </a:xfrm>
        </p:spPr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구조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4294967295"/>
          </p:nvPr>
        </p:nvSpPr>
        <p:spPr>
          <a:xfrm>
            <a:off x="498994" y="1459935"/>
            <a:ext cx="8220709" cy="496462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 RNN 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구조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RNN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은닉층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노드들이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연결되어 이전 단계 정보를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은닉층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노드에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저장할 수 있도록 구성한 신경망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 그림에서 볼 수 있듯이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t-1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h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t-1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얻고 다음 단계에서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h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t-1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-25000" dirty="0" err="1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사용하여 과거 정보와 현재 정보를 모두 반영함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h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t+1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정보를 이용하여 과거와 현재 정보를 반복해서 반영하는데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이러한 구조를 요약한 것이 그림의 오른쪽 부분과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DB9E18-25CA-928A-EDEE-0E35B415E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1990" y="4465926"/>
            <a:ext cx="6740019" cy="2161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7592</TotalTime>
  <Words>5020</Words>
  <Application>Microsoft Office PowerPoint</Application>
  <PresentationFormat>화면 슬라이드 쇼(4:3)</PresentationFormat>
  <Paragraphs>518</Paragraphs>
  <Slides>75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75</vt:i4>
      </vt:variant>
    </vt:vector>
  </HeadingPairs>
  <TitlesOfParts>
    <vt:vector size="87" baseType="lpstr">
      <vt:lpstr>KoPub돋움체_Pro Bold</vt:lpstr>
      <vt:lpstr>KoPub돋움체_Pro Light</vt:lpstr>
      <vt:lpstr>KoPub돋움체_Pro Medium</vt:lpstr>
      <vt:lpstr>Pretendard-Regular</vt:lpstr>
      <vt:lpstr>맑은 고딕</vt:lpstr>
      <vt:lpstr>Arial</vt:lpstr>
      <vt:lpstr>Calibri</vt:lpstr>
      <vt:lpstr>Cambria Math</vt:lpstr>
      <vt:lpstr>Verdana</vt:lpstr>
      <vt:lpstr>Wingdings</vt:lpstr>
      <vt:lpstr>1_Office Theme</vt:lpstr>
      <vt:lpstr>2_Office Theme</vt:lpstr>
      <vt:lpstr>시계열 문제</vt:lpstr>
      <vt:lpstr>시계열 문제</vt:lpstr>
      <vt:lpstr>시계열 문제</vt:lpstr>
      <vt:lpstr>시계열 문제</vt:lpstr>
      <vt:lpstr>시계열 문제</vt:lpstr>
      <vt:lpstr>순환 신경망(RNN)</vt:lpstr>
      <vt:lpstr>순환 신경망(RNN)</vt:lpstr>
      <vt:lpstr>순환 신경망(RNN)</vt:lpstr>
      <vt:lpstr>RNN 구조</vt:lpstr>
      <vt:lpstr>RNN 구조</vt:lpstr>
      <vt:lpstr>RNN 구조</vt:lpstr>
      <vt:lpstr>RNN 구조</vt:lpstr>
      <vt:lpstr>RNN 구조</vt:lpstr>
      <vt:lpstr>RNN 구조</vt:lpstr>
      <vt:lpstr>RNN 구조</vt:lpstr>
      <vt:lpstr>RNN 구조</vt:lpstr>
      <vt:lpstr>RNN 구조</vt:lpstr>
      <vt:lpstr>RNN 구조</vt:lpstr>
      <vt:lpstr>RNN 구조</vt:lpstr>
      <vt:lpstr>RNN 구조</vt:lpstr>
      <vt:lpstr>RNN 구조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순환 신경망(RNN)</vt:lpstr>
      <vt:lpstr>순환 신경망(RNN)</vt:lpstr>
      <vt:lpstr>순환 신경망(RNN)</vt:lpstr>
      <vt:lpstr>순환 신경망(RNN)</vt:lpstr>
      <vt:lpstr>순환 신경망(RNN)</vt:lpstr>
      <vt:lpstr>순환 신경망(RNN)</vt:lpstr>
      <vt:lpstr>순환 신경망(RNN)</vt:lpstr>
      <vt:lpstr>순환 신경망(RNN)</vt:lpstr>
      <vt:lpstr>순환 신경망(RNN)</vt:lpstr>
      <vt:lpstr>순환 신경망(RNN)</vt:lpstr>
      <vt:lpstr>순환 신경망(RNN)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LSTM(Long Short Term Memory)</vt:lpstr>
      <vt:lpstr>LSTM</vt:lpstr>
      <vt:lpstr>LSTM</vt:lpstr>
      <vt:lpstr>LSTM</vt:lpstr>
      <vt:lpstr>PowerPoint 프레젠테이션</vt:lpstr>
      <vt:lpstr>PowerPoint 프레젠테이션</vt:lpstr>
      <vt:lpstr>PowerPoint 프레젠테이션</vt:lpstr>
      <vt:lpstr>LSTM</vt:lpstr>
      <vt:lpstr>PowerPoint 프레젠테이션</vt:lpstr>
      <vt:lpstr>LSTM</vt:lpstr>
      <vt:lpstr>LSTM</vt:lpstr>
      <vt:lpstr>게이트 순환 신경망(GRU)</vt:lpstr>
      <vt:lpstr>PowerPoint 프레젠테이션</vt:lpstr>
      <vt:lpstr>PowerPoint 프레젠테이션</vt:lpstr>
      <vt:lpstr>게이트 순환 신경망(GRU)</vt:lpstr>
      <vt:lpstr>게이트 순환 신경망(GRU)</vt:lpstr>
      <vt:lpstr>게이트 순환 신경망(GRU)</vt:lpstr>
      <vt:lpstr>게이트 순환 신경망(GRU)</vt:lpstr>
      <vt:lpstr>게이트 순환 신경망(GRU)</vt:lpstr>
      <vt:lpstr>게이트 순환 신경망(GRU)</vt:lpstr>
      <vt:lpstr>게이트 순환 신경망(GRU)</vt:lpstr>
      <vt:lpstr>게이트 순환 신경망(GRU)</vt:lpstr>
      <vt:lpstr>RNN, LSTM, GRU 성능 비교</vt:lpstr>
      <vt:lpstr>RNN, LSTM, GRU 성능 비교</vt:lpstr>
      <vt:lpstr>RNN, LSTM, GRU 성능 비교</vt:lpstr>
    </vt:vector>
  </TitlesOfParts>
  <Company>The National Academies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주흠 권</cp:lastModifiedBy>
  <cp:revision>1022</cp:revision>
  <cp:lastPrinted>2016-08-10T06:58:55Z</cp:lastPrinted>
  <dcterms:created xsi:type="dcterms:W3CDTF">2013-04-05T19:58:06Z</dcterms:created>
  <dcterms:modified xsi:type="dcterms:W3CDTF">2025-10-20T02:34:36Z</dcterms:modified>
</cp:coreProperties>
</file>